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B5C41-17EA-401A-9686-F8767141CB75}" type="datetimeFigureOut">
              <a:rPr lang="sr-Latn-CS" smtClean="0"/>
              <a:t>21.1.2015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839-5655-4759-A81B-F84B79F2CA1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/>
          <a:lstStyle/>
          <a:p>
            <a:r>
              <a:rPr lang="hr-HR" b="1" dirty="0" smtClean="0"/>
              <a:t>Paketni prijenos podataka mrežom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5500702"/>
            <a:ext cx="6400800" cy="17526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Danijel Lukić, Varaždin, 2015.</a:t>
            </a:r>
          </a:p>
          <a:p>
            <a:endParaRPr lang="hr-HR" dirty="0"/>
          </a:p>
        </p:txBody>
      </p:sp>
      <p:pic>
        <p:nvPicPr>
          <p:cNvPr id="5" name="Picture 4" descr="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714488"/>
            <a:ext cx="5500726" cy="36600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Adrese računala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ako bi paketi u računalnoj mreži sigurno stigli do odredišta, </a:t>
            </a:r>
            <a:r>
              <a:rPr lang="hr-HR" b="1" dirty="0" smtClean="0"/>
              <a:t>računala</a:t>
            </a:r>
            <a:r>
              <a:rPr lang="hr-HR" dirty="0" smtClean="0"/>
              <a:t> i </a:t>
            </a:r>
            <a:r>
              <a:rPr lang="hr-HR" b="1" dirty="0" err="1" smtClean="0"/>
              <a:t>usmjernici</a:t>
            </a:r>
            <a:r>
              <a:rPr lang="hr-HR" dirty="0" smtClean="0"/>
              <a:t> (</a:t>
            </a:r>
            <a:r>
              <a:rPr lang="hr-HR" i="1" dirty="0" err="1" smtClean="0"/>
              <a:t>router</a:t>
            </a:r>
            <a:r>
              <a:rPr lang="hr-HR" dirty="0" smtClean="0"/>
              <a:t>) moraju imati svoje </a:t>
            </a:r>
            <a:r>
              <a:rPr lang="hr-HR" b="1" dirty="0" smtClean="0"/>
              <a:t>adrese</a:t>
            </a:r>
            <a:r>
              <a:rPr lang="hr-HR" dirty="0" smtClean="0"/>
              <a:t>. Te adrese se nazivaju </a:t>
            </a:r>
            <a:r>
              <a:rPr lang="hr-HR" b="1" dirty="0" smtClean="0"/>
              <a:t>IP adrese</a:t>
            </a:r>
            <a:r>
              <a:rPr lang="hr-HR" dirty="0" smtClean="0"/>
              <a:t>.</a:t>
            </a:r>
          </a:p>
          <a:p>
            <a:r>
              <a:rPr lang="hr-HR" dirty="0" smtClean="0"/>
              <a:t>Svako računalo i </a:t>
            </a:r>
            <a:r>
              <a:rPr lang="hr-HR" dirty="0" err="1" smtClean="0"/>
              <a:t>usmjernik</a:t>
            </a:r>
            <a:r>
              <a:rPr lang="hr-HR" dirty="0" smtClean="0"/>
              <a:t> na Internetu ima </a:t>
            </a:r>
            <a:r>
              <a:rPr lang="hr-HR" b="1" dirty="0" smtClean="0"/>
              <a:t>jedinstvenu IP adresu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IP adresa </a:t>
            </a:r>
            <a:r>
              <a:rPr lang="hr-HR" dirty="0" smtClean="0"/>
              <a:t>sastoji se od </a:t>
            </a:r>
            <a:r>
              <a:rPr lang="hr-HR" b="1" dirty="0" smtClean="0"/>
              <a:t>32 bita </a:t>
            </a:r>
            <a:r>
              <a:rPr lang="hr-HR" dirty="0" err="1" smtClean="0"/>
              <a:t>tj</a:t>
            </a:r>
            <a:r>
              <a:rPr lang="hr-HR" dirty="0" smtClean="0"/>
              <a:t>. </a:t>
            </a:r>
            <a:r>
              <a:rPr lang="hr-HR" b="1" dirty="0" smtClean="0"/>
              <a:t>4 bajta</a:t>
            </a:r>
            <a:r>
              <a:rPr lang="hr-HR" dirty="0" smtClean="0"/>
              <a:t> (</a:t>
            </a:r>
            <a:r>
              <a:rPr lang="hr-HR" dirty="0" err="1" smtClean="0"/>
              <a:t>byte</a:t>
            </a:r>
            <a:r>
              <a:rPr lang="hr-HR" dirty="0" smtClean="0"/>
              <a:t>), koji se kod zapisa odvajaju točkama.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Adrese računala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Pretvorimo li te binarne brojeve u dekadske dobit ćemo IP adresu u dekadskom obliku (</a:t>
            </a:r>
            <a:r>
              <a:rPr lang="hr-HR" dirty="0" err="1" smtClean="0"/>
              <a:t>npr</a:t>
            </a:r>
            <a:r>
              <a:rPr lang="hr-HR" dirty="0" smtClean="0"/>
              <a:t>.: 193.198.184.155). </a:t>
            </a:r>
          </a:p>
          <a:p>
            <a:r>
              <a:rPr lang="hr-HR" dirty="0" smtClean="0"/>
              <a:t>Znači, svaki od 4 bajta (</a:t>
            </a:r>
            <a:r>
              <a:rPr lang="hr-HR" dirty="0" err="1" smtClean="0"/>
              <a:t>byte</a:t>
            </a:r>
            <a:r>
              <a:rPr lang="hr-HR" dirty="0" smtClean="0"/>
              <a:t>) zapisuje se decimalno (svaki bajt ima vrijednost 0 do 255).</a:t>
            </a:r>
          </a:p>
          <a:p>
            <a:endParaRPr lang="hr-HR" dirty="0"/>
          </a:p>
        </p:txBody>
      </p:sp>
      <p:pic>
        <p:nvPicPr>
          <p:cNvPr id="4" name="Picture 2" descr="bin_de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500570"/>
            <a:ext cx="6082460" cy="1785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Statičke i dinamičke IP adrese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IP adrese </a:t>
            </a:r>
            <a:r>
              <a:rPr lang="hr-HR" dirty="0" smtClean="0"/>
              <a:t>možemo podijeliti na:</a:t>
            </a:r>
          </a:p>
          <a:p>
            <a:pPr>
              <a:buFontTx/>
              <a:buChar char="-"/>
            </a:pPr>
            <a:r>
              <a:rPr lang="hr-HR" b="1" dirty="0" smtClean="0"/>
              <a:t>statičke </a:t>
            </a:r>
            <a:r>
              <a:rPr lang="hr-HR" dirty="0" smtClean="0"/>
              <a:t>(nepromjenjive)</a:t>
            </a:r>
          </a:p>
          <a:p>
            <a:pPr>
              <a:buFontTx/>
              <a:buChar char="-"/>
            </a:pPr>
            <a:r>
              <a:rPr lang="hr-HR" b="1" dirty="0" smtClean="0"/>
              <a:t>dinamičke </a:t>
            </a:r>
            <a:r>
              <a:rPr lang="hr-HR" dirty="0" smtClean="0"/>
              <a:t>(promjenjive)</a:t>
            </a:r>
            <a:endParaRPr lang="hr-H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Statičke IP adrese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Statičke IP </a:t>
            </a:r>
            <a:r>
              <a:rPr lang="hr-HR" dirty="0" smtClean="0"/>
              <a:t>adrese imaju računala koja su stalno spojena na Internet. Najčešće su namijenjena web-poslužiteljima čija stalna adresa omogućuje nesmetano </a:t>
            </a:r>
            <a:r>
              <a:rPr lang="hr-HR" dirty="0" err="1" smtClean="0"/>
              <a:t>prsitupanje</a:t>
            </a:r>
            <a:r>
              <a:rPr lang="hr-HR" dirty="0" smtClean="0"/>
              <a:t> podacima i uslugama poslužitelja.</a:t>
            </a:r>
            <a:endParaRPr lang="hr-H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Dinamičke IP adrese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Dinamičke IP adrese </a:t>
            </a:r>
            <a:r>
              <a:rPr lang="hr-HR" dirty="0" smtClean="0"/>
              <a:t>dodjeljuje ISP (davatelj internetske usluge) pri svakoj konekciji na Internet. Time ISP štedi svoje resurse jer IP adrese imaju isključivo korisnici koji </a:t>
            </a:r>
            <a:r>
              <a:rPr lang="hr-HR" smtClean="0"/>
              <a:t>su trenutačno </a:t>
            </a:r>
            <a:r>
              <a:rPr lang="hr-HR" dirty="0" smtClean="0"/>
              <a:t>spojeni.</a:t>
            </a:r>
            <a:endParaRPr lang="hr-H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Prijenos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računala međusobno komuniciraju ona razmjenjuju podatke</a:t>
            </a:r>
          </a:p>
          <a:p>
            <a:r>
              <a:rPr lang="hr-HR" dirty="0" smtClean="0"/>
              <a:t>Prijenos podataka u mreži se ne obavlja odjednom kao kontinuirani niz bitova</a:t>
            </a:r>
          </a:p>
          <a:p>
            <a:r>
              <a:rPr lang="hr-HR" dirty="0" smtClean="0"/>
              <a:t>Umjesto toga podaci (datoteka) se dijele na male dijelove koji se zovu </a:t>
            </a:r>
            <a:r>
              <a:rPr lang="hr-HR" b="1" dirty="0" smtClean="0"/>
              <a:t>paketi</a:t>
            </a:r>
          </a:p>
          <a:p>
            <a:r>
              <a:rPr lang="hr-HR" dirty="0" smtClean="0"/>
              <a:t>Takav način prijenosa naziva se </a:t>
            </a:r>
            <a:r>
              <a:rPr lang="hr-HR" b="1" dirty="0" smtClean="0"/>
              <a:t>paketni prijenos podataka 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Paketi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Svaki paket se sastoji od triju dijelova:</a:t>
            </a:r>
          </a:p>
          <a:p>
            <a:r>
              <a:rPr lang="hr-HR" dirty="0" smtClean="0"/>
              <a:t>zaglavlja (</a:t>
            </a:r>
            <a:r>
              <a:rPr lang="hr-HR" b="1" dirty="0" err="1" smtClean="0"/>
              <a:t>Header</a:t>
            </a:r>
            <a:r>
              <a:rPr lang="hr-HR" dirty="0" smtClean="0"/>
              <a:t>) – sadržava podatke o primatelju i pošiljatelju</a:t>
            </a:r>
          </a:p>
          <a:p>
            <a:r>
              <a:rPr lang="hr-HR" dirty="0" smtClean="0"/>
              <a:t>tijela s podacima</a:t>
            </a:r>
          </a:p>
          <a:p>
            <a:r>
              <a:rPr lang="hr-HR" dirty="0" smtClean="0"/>
              <a:t>začelja (</a:t>
            </a:r>
            <a:r>
              <a:rPr lang="hr-HR" b="1" dirty="0" err="1" smtClean="0"/>
              <a:t>Flag</a:t>
            </a:r>
            <a:r>
              <a:rPr lang="hr-HR" dirty="0" smtClean="0"/>
              <a:t>) – dio paketa namijenjen provjeri ispravnosti isporuke</a:t>
            </a:r>
          </a:p>
          <a:p>
            <a:endParaRPr lang="hr-HR" dirty="0"/>
          </a:p>
          <a:p>
            <a:r>
              <a:rPr lang="hr-HR" dirty="0" smtClean="0"/>
              <a:t>analogija s poštom</a:t>
            </a:r>
          </a:p>
          <a:p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obavlja prijenos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r</a:t>
            </a:r>
            <a:r>
              <a:rPr lang="hr-HR" dirty="0" smtClean="0"/>
              <a:t>ačunalo-pošiljatelj dijeli datoteku na pakete i šalje ih u mrežu </a:t>
            </a:r>
          </a:p>
          <a:p>
            <a:r>
              <a:rPr lang="hr-HR" dirty="0"/>
              <a:t>m</a:t>
            </a:r>
            <a:r>
              <a:rPr lang="hr-HR" dirty="0" smtClean="0"/>
              <a:t>režni uređaji koji se zovu </a:t>
            </a:r>
            <a:r>
              <a:rPr lang="hr-HR" b="1" dirty="0" err="1" smtClean="0"/>
              <a:t>usmjernici</a:t>
            </a:r>
            <a:r>
              <a:rPr lang="hr-HR" dirty="0" smtClean="0"/>
              <a:t> (</a:t>
            </a:r>
            <a:r>
              <a:rPr lang="hr-HR" i="1" dirty="0" err="1" smtClean="0"/>
              <a:t>router</a:t>
            </a:r>
            <a:r>
              <a:rPr lang="hr-HR" dirty="0" smtClean="0"/>
              <a:t>) odabiru najbolji put kroz labirint mreže  (</a:t>
            </a:r>
            <a:r>
              <a:rPr lang="hr-HR" b="1" dirty="0" smtClean="0"/>
              <a:t>mediji za prijenos podataka)</a:t>
            </a:r>
            <a:r>
              <a:rPr lang="hr-HR" dirty="0" smtClean="0"/>
              <a:t> do računala primatelja</a:t>
            </a:r>
          </a:p>
          <a:p>
            <a:r>
              <a:rPr lang="hr-HR" dirty="0" smtClean="0"/>
              <a:t>na tom putu paket može proći i nekoliko </a:t>
            </a:r>
            <a:r>
              <a:rPr lang="hr-HR" b="1" dirty="0" err="1" smtClean="0"/>
              <a:t>usmjernika</a:t>
            </a:r>
            <a:r>
              <a:rPr lang="hr-HR" dirty="0" smtClean="0"/>
              <a:t> sve dok ne dođe do onog koji je najbliži primatelju.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sco-7604-ro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71546"/>
            <a:ext cx="8066250" cy="44525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Q66518-b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857232"/>
            <a:ext cx="6219546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obavlja prijenos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</a:t>
            </a:r>
            <a:r>
              <a:rPr lang="hr-HR" dirty="0" smtClean="0"/>
              <a:t>ačunalo-primatelj provjerava ispravnost </a:t>
            </a:r>
            <a:r>
              <a:rPr lang="hr-HR" b="1" dirty="0" smtClean="0"/>
              <a:t>paketa</a:t>
            </a:r>
            <a:r>
              <a:rPr lang="hr-HR" dirty="0" smtClean="0"/>
              <a:t> i ako je sve u redu, spaja ga sa pristiglim paketima kako bi po završetku isporuke primatelj dobio istu datoteku.</a:t>
            </a:r>
          </a:p>
          <a:p>
            <a:r>
              <a:rPr lang="hr-HR" dirty="0"/>
              <a:t>a</a:t>
            </a:r>
            <a:r>
              <a:rPr lang="hr-HR" dirty="0" smtClean="0"/>
              <a:t>ko je iz nekog razloga </a:t>
            </a:r>
            <a:r>
              <a:rPr lang="hr-HR" b="1" dirty="0" smtClean="0"/>
              <a:t>paket</a:t>
            </a:r>
            <a:r>
              <a:rPr lang="hr-HR" dirty="0" smtClean="0"/>
              <a:t> neispravan ili nije stigao na odredište, pošiljatelj dobiva poruku da ponovi slanje tog paketa.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Norme za prijenos - </a:t>
            </a:r>
            <a:r>
              <a:rPr lang="hr-HR" b="1" dirty="0" smtClean="0"/>
              <a:t>protokoli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Kako bi prijenos podataka bio uspješan, i računala i mrežni uređaji se moraju držati dogovorenih pravila. Skup tih pravila nazivaju se norma za prijenos (protokol). Najpoznatija norma za prijenos je </a:t>
            </a:r>
            <a:r>
              <a:rPr lang="hr-HR" b="1" dirty="0" smtClean="0"/>
              <a:t>TCP/IP</a:t>
            </a:r>
            <a:r>
              <a:rPr lang="hr-HR" dirty="0" smtClean="0"/>
              <a:t> na kojoj se temelji Internet.</a:t>
            </a:r>
          </a:p>
          <a:p>
            <a:r>
              <a:rPr lang="hr-HR" dirty="0" smtClean="0"/>
              <a:t>Naziv TCP/IP potječe od dvije najčešće korištene norme za prijenos: TCP (</a:t>
            </a:r>
            <a:r>
              <a:rPr lang="hr-HR" i="1" dirty="0" err="1" smtClean="0"/>
              <a:t>Transmission</a:t>
            </a:r>
            <a:r>
              <a:rPr lang="hr-HR" i="1" dirty="0" smtClean="0"/>
              <a:t> </a:t>
            </a:r>
            <a:r>
              <a:rPr lang="hr-HR" i="1" dirty="0" err="1" smtClean="0"/>
              <a:t>Control</a:t>
            </a:r>
            <a:r>
              <a:rPr lang="hr-HR" i="1" dirty="0" smtClean="0"/>
              <a:t> </a:t>
            </a:r>
            <a:r>
              <a:rPr lang="hr-HR" i="1" dirty="0" err="1" smtClean="0"/>
              <a:t>Protocol</a:t>
            </a:r>
            <a:r>
              <a:rPr lang="hr-HR" dirty="0" smtClean="0"/>
              <a:t>) i IP (</a:t>
            </a:r>
            <a:r>
              <a:rPr lang="hr-HR" i="1" dirty="0" smtClean="0"/>
              <a:t>Internet </a:t>
            </a:r>
            <a:r>
              <a:rPr lang="hr-HR" i="1" dirty="0" err="1" smtClean="0"/>
              <a:t>Protocol</a:t>
            </a:r>
            <a:r>
              <a:rPr lang="hr-HR" dirty="0" smtClean="0"/>
              <a:t>).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Norme za prijenos - </a:t>
            </a:r>
            <a:r>
              <a:rPr lang="hr-HR" b="1" dirty="0" smtClean="0"/>
              <a:t>protokoli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Čemu norme služe?</a:t>
            </a:r>
          </a:p>
          <a:p>
            <a:endParaRPr lang="hr-HR" dirty="0"/>
          </a:p>
          <a:p>
            <a:r>
              <a:rPr lang="hr-HR" dirty="0" smtClean="0"/>
              <a:t>brinu se za dijeljenje podataka u pakete kod računala-pošiljatelja</a:t>
            </a:r>
          </a:p>
          <a:p>
            <a:r>
              <a:rPr lang="hr-HR" dirty="0" smtClean="0"/>
              <a:t>pronalaze siguran put do računala-primatelja</a:t>
            </a:r>
          </a:p>
          <a:p>
            <a:r>
              <a:rPr lang="hr-HR" dirty="0" smtClean="0"/>
              <a:t>osiguravaju ispravno spajanje paketa kako bi na odredište stigli istovjetni podaci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494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Paketni prijenos podataka mrežom</vt:lpstr>
      <vt:lpstr>Prijenos podataka</vt:lpstr>
      <vt:lpstr>Paketi</vt:lpstr>
      <vt:lpstr>Kako se obavlja prijenos </vt:lpstr>
      <vt:lpstr>Slide 5</vt:lpstr>
      <vt:lpstr>Slide 6</vt:lpstr>
      <vt:lpstr>Kako se obavlja prijenos</vt:lpstr>
      <vt:lpstr>Norme za prijenos - protokoli</vt:lpstr>
      <vt:lpstr>Norme za prijenos - protokoli</vt:lpstr>
      <vt:lpstr>Adrese računala</vt:lpstr>
      <vt:lpstr>Adrese računala</vt:lpstr>
      <vt:lpstr>Statičke i dinamičke IP adrese</vt:lpstr>
      <vt:lpstr>Statičke IP adrese</vt:lpstr>
      <vt:lpstr>Dinamičke IP adrese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Paketni prijenos podataka mrežom</dc:title>
  <dc:creator>Geronimo</dc:creator>
  <cp:lastModifiedBy>Geronimo</cp:lastModifiedBy>
  <cp:revision>7</cp:revision>
  <dcterms:created xsi:type="dcterms:W3CDTF">2015-01-21T19:57:23Z</dcterms:created>
  <dcterms:modified xsi:type="dcterms:W3CDTF">2015-01-21T21:03:17Z</dcterms:modified>
</cp:coreProperties>
</file>