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56" r:id="rId2"/>
    <p:sldId id="301" r:id="rId3"/>
    <p:sldId id="302" r:id="rId4"/>
    <p:sldId id="257" r:id="rId5"/>
    <p:sldId id="289" r:id="rId6"/>
    <p:sldId id="258" r:id="rId7"/>
    <p:sldId id="264" r:id="rId8"/>
    <p:sldId id="260" r:id="rId9"/>
    <p:sldId id="261" r:id="rId10"/>
    <p:sldId id="262" r:id="rId11"/>
    <p:sldId id="292" r:id="rId12"/>
    <p:sldId id="295" r:id="rId13"/>
    <p:sldId id="296" r:id="rId14"/>
    <p:sldId id="278" r:id="rId15"/>
    <p:sldId id="279" r:id="rId16"/>
    <p:sldId id="282" r:id="rId17"/>
    <p:sldId id="280" r:id="rId18"/>
    <p:sldId id="293" r:id="rId19"/>
    <p:sldId id="294" r:id="rId20"/>
    <p:sldId id="263" r:id="rId21"/>
    <p:sldId id="265" r:id="rId22"/>
    <p:sldId id="266" r:id="rId23"/>
    <p:sldId id="267" r:id="rId24"/>
    <p:sldId id="270" r:id="rId25"/>
    <p:sldId id="271" r:id="rId26"/>
    <p:sldId id="272" r:id="rId27"/>
    <p:sldId id="273" r:id="rId28"/>
    <p:sldId id="274" r:id="rId29"/>
    <p:sldId id="276" r:id="rId30"/>
    <p:sldId id="288" r:id="rId31"/>
    <p:sldId id="286" r:id="rId32"/>
    <p:sldId id="285" r:id="rId33"/>
    <p:sldId id="283" r:id="rId34"/>
    <p:sldId id="287" r:id="rId35"/>
    <p:sldId id="300" r:id="rId36"/>
    <p:sldId id="299" r:id="rId37"/>
    <p:sldId id="277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1534" autoAdjust="0"/>
  </p:normalViewPr>
  <p:slideViewPr>
    <p:cSldViewPr>
      <p:cViewPr>
        <p:scale>
          <a:sx n="70" d="100"/>
          <a:sy n="70" d="100"/>
        </p:scale>
        <p:origin x="-12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6737A-971D-4740-9864-4D2741CEE25A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8B2C-1823-4B17-8EAD-1D91D59F3A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39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8B2C-1823-4B17-8EAD-1D91D59F3A12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8B2C-1823-4B17-8EAD-1D91D59F3A12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8B2C-1823-4B17-8EAD-1D91D59F3A12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5.6.2015.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4414" y="1643050"/>
            <a:ext cx="6791348" cy="1428760"/>
          </a:xfrm>
        </p:spPr>
        <p:txBody>
          <a:bodyPr/>
          <a:lstStyle/>
          <a:p>
            <a:r>
              <a:rPr lang="hr-HR" dirty="0" smtClean="0"/>
              <a:t>PROJEKT ŠAFRAN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Pregled aktivnosti pripremile: Iva </a:t>
            </a:r>
            <a:r>
              <a:rPr lang="hr-HR" dirty="0" err="1" smtClean="0"/>
              <a:t>Dolenc</a:t>
            </a:r>
            <a:r>
              <a:rPr lang="hr-HR" dirty="0" smtClean="0"/>
              <a:t> i Paula </a:t>
            </a:r>
            <a:r>
              <a:rPr lang="hr-HR" dirty="0" err="1" smtClean="0"/>
              <a:t>Fruk</a:t>
            </a:r>
            <a:r>
              <a:rPr lang="hr-HR" dirty="0" smtClean="0"/>
              <a:t>, učenice VIII. d razreda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815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268582"/>
          <a:ext cx="8229600" cy="63036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1371600"/>
                <a:gridCol w="1228724"/>
                <a:gridCol w="1514476"/>
                <a:gridCol w="1371600"/>
                <a:gridCol w="1371600"/>
              </a:tblGrid>
              <a:tr h="72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Calibri"/>
                          <a:ea typeface="Calibri"/>
                          <a:cs typeface="Times New Roman"/>
                        </a:rPr>
                        <a:t>STUDENI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Calibri"/>
                          <a:ea typeface="Calibri"/>
                          <a:cs typeface="Times New Roman"/>
                        </a:rPr>
                        <a:t>PROSINAC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Calibri"/>
                          <a:ea typeface="Calibri"/>
                          <a:cs typeface="Times New Roman"/>
                        </a:rPr>
                        <a:t>SIJEČANJ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Calibri"/>
                          <a:ea typeface="Calibri"/>
                          <a:cs typeface="Times New Roman"/>
                        </a:rPr>
                        <a:t>VELJAČA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latin typeface="Calibri"/>
                          <a:ea typeface="Calibri"/>
                          <a:cs typeface="Times New Roman"/>
                        </a:rPr>
                        <a:t>OŽUJAK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latin typeface="Calibri"/>
                          <a:ea typeface="Calibri"/>
                          <a:cs typeface="Times New Roman"/>
                        </a:rPr>
                        <a:t>TRAVANJ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9256">
                <a:tc>
                  <a:txBody>
                    <a:bodyPr/>
                    <a:lstStyle/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Zasađene lukovice -7. studenoga</a:t>
                      </a:r>
                    </a:p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2014.</a:t>
                      </a:r>
                    </a:p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Lukovice sadili:</a:t>
                      </a:r>
                    </a:p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Iva </a:t>
                      </a:r>
                      <a:r>
                        <a:rPr lang="hr-H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Dolenc</a:t>
                      </a:r>
                      <a:endParaRPr lang="hr-H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Paula </a:t>
                      </a:r>
                      <a:r>
                        <a:rPr lang="hr-H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Fruk</a:t>
                      </a:r>
                      <a:endParaRPr lang="hr-H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 Špoljarić </a:t>
                      </a:r>
                    </a:p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Hana </a:t>
                      </a:r>
                      <a:r>
                        <a:rPr lang="hr-H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Žimbrek</a:t>
                      </a:r>
                      <a:endParaRPr lang="hr-H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Alan Huzjak</a:t>
                      </a:r>
                    </a:p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Luka Ivanković</a:t>
                      </a:r>
                    </a:p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Fabijan Blaži</a:t>
                      </a:r>
                    </a:p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Ivana </a:t>
                      </a:r>
                      <a:r>
                        <a:rPr lang="hr-H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Crnov</a:t>
                      </a:r>
                      <a:endParaRPr lang="hr-H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Antonela </a:t>
                      </a:r>
                      <a:r>
                        <a:rPr lang="hr-H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Šerdoner</a:t>
                      </a: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23.12. lukovice</a:t>
                      </a:r>
                      <a:r>
                        <a:rPr lang="hr-HR" baseline="0" dirty="0" smtClean="0"/>
                        <a:t> su niknule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Početak ožujka – okopavanje lukovica.</a:t>
                      </a:r>
                    </a:p>
                    <a:p>
                      <a:r>
                        <a:rPr lang="hr-HR" dirty="0" smtClean="0"/>
                        <a:t>Krajem</a:t>
                      </a:r>
                      <a:r>
                        <a:rPr lang="hr-HR" baseline="0" dirty="0" smtClean="0"/>
                        <a:t> ožujka šafrani su procvali.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satovima </a:t>
            </a:r>
            <a:r>
              <a:rPr lang="hr-HR" dirty="0" err="1" smtClean="0"/>
              <a:t>dod</a:t>
            </a:r>
            <a:r>
              <a:rPr lang="hr-HR" dirty="0" smtClean="0"/>
              <a:t> - a iz povijesti i geografije proučili smo materijale koje smo dobili od Irske zaklade za obrazovanje o Holokaustu (Holokaust </a:t>
            </a:r>
            <a:r>
              <a:rPr lang="hr-HR" dirty="0" err="1" smtClean="0"/>
              <a:t>Education</a:t>
            </a:r>
            <a:r>
              <a:rPr lang="hr-HR" dirty="0" smtClean="0"/>
              <a:t> Trust Ireland).</a:t>
            </a:r>
          </a:p>
          <a:p>
            <a:r>
              <a:rPr lang="hr-HR" dirty="0" smtClean="0"/>
              <a:t>Na satovima hrvatskog jezika smo razgovarali o Dnevniku </a:t>
            </a:r>
            <a:r>
              <a:rPr lang="hr-HR" dirty="0" err="1" smtClean="0"/>
              <a:t>Anne</a:t>
            </a:r>
            <a:r>
              <a:rPr lang="hr-HR" dirty="0" smtClean="0"/>
              <a:t> Frank.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ra\Desktop\alfa usb\Verica\Šafran i Dan zamjene uloga\P815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Nacističko ubijanje  milijuna europskih Židova i drugih, uključujući i one koji su umrli u ropstvu, od bolesti ili gladi, poznato je kao ,,Holokaust'' ili ,, nacistički Holokaust''. Taj pokret pokrenuli su nacisti kojima je vođa bio Adolf Hitler.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Nacisti su ubijali i Rome/</a:t>
            </a:r>
            <a:r>
              <a:rPr lang="hr-HR" dirty="0" err="1" smtClean="0"/>
              <a:t>Sinte</a:t>
            </a:r>
            <a:r>
              <a:rPr lang="hr-HR" dirty="0" smtClean="0"/>
              <a:t>, ljude </a:t>
            </a:r>
            <a:r>
              <a:rPr lang="hr-HR" smtClean="0"/>
              <a:t>s </a:t>
            </a:r>
            <a:r>
              <a:rPr lang="hr-HR" smtClean="0"/>
              <a:t>invaliditetom </a:t>
            </a:r>
            <a:r>
              <a:rPr lang="hr-HR" dirty="0" smtClean="0"/>
              <a:t>i druge osobe zbog njihove nacionalnosti, boje kože,vjere , seksualnosti ili samo zato što su se suprotstavljali nacistima. Hitler i nacisti nisu voljeli da se ljudi protive njihovim pravilima.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lllllll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389315" cy="55419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Vrlo je važno da nikad ne zaboravimo ta strašna vremena u europskoj povijesti između 1933. i 1945. godine. Ne smijemo dozvoliti niti jednoj osobi ili grupi da ubija druge ljude ili im naudi zato što im se ne sviđaju ili se na slažu s njihovim stavovima.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 Šafran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Projekt Šafran i naše aktivnosti smo predstavili na panou u učionici povijesti kako bismo učenike naše škole upoznali s Projektom i pozvali ih da se i sami uključe.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CIM\100OLYMP\P203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Aktivnosti provedene u okviru Projekta Šafran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obilježavanje Međunarodnog dana borbe protiv fašizma, antisemitizma i ksenofobije </a:t>
            </a:r>
          </a:p>
          <a:p>
            <a:pPr>
              <a:buNone/>
            </a:pPr>
            <a:r>
              <a:rPr lang="hr-HR" dirty="0" smtClean="0"/>
              <a:t>    9. studenog 2015. godine</a:t>
            </a:r>
          </a:p>
          <a:p>
            <a:r>
              <a:rPr lang="hr-HR" dirty="0" smtClean="0"/>
              <a:t>sadnja lukovica šafrana</a:t>
            </a:r>
          </a:p>
          <a:p>
            <a:r>
              <a:rPr lang="hr-HR" dirty="0" smtClean="0"/>
              <a:t>proučavanje materijala dobivenih od Irske zaklade za obrazovanje o Holokaustu (Holokaust </a:t>
            </a:r>
            <a:r>
              <a:rPr lang="hr-HR" dirty="0" err="1" smtClean="0"/>
              <a:t>Education</a:t>
            </a:r>
            <a:r>
              <a:rPr lang="hr-HR" dirty="0" smtClean="0"/>
              <a:t> Trust Ireland).</a:t>
            </a:r>
          </a:p>
          <a:p>
            <a:r>
              <a:rPr lang="hr-HR" dirty="0" smtClean="0"/>
              <a:t>na satovima hrvatskog jezika razgovor o Dnevniku </a:t>
            </a:r>
            <a:r>
              <a:rPr lang="hr-HR" dirty="0" err="1" smtClean="0"/>
              <a:t>Anne</a:t>
            </a:r>
            <a:r>
              <a:rPr lang="hr-HR" dirty="0" smtClean="0"/>
              <a:t> Frank.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„Znanjem protiv mržnje“ - </a:t>
            </a:r>
            <a:r>
              <a:rPr lang="hr-HR" dirty="0" smtClean="0"/>
              <a:t>edukacijsko jutro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Paula </a:t>
            </a:r>
            <a:r>
              <a:rPr lang="hr-HR" dirty="0" err="1" smtClean="0"/>
              <a:t>Fruk</a:t>
            </a:r>
            <a:r>
              <a:rPr lang="hr-HR" dirty="0" smtClean="0"/>
              <a:t>, Iva </a:t>
            </a:r>
            <a:r>
              <a:rPr lang="hr-HR" dirty="0" err="1" smtClean="0"/>
              <a:t>Dolenc</a:t>
            </a:r>
            <a:r>
              <a:rPr lang="hr-HR" dirty="0" smtClean="0"/>
              <a:t>, Ivana </a:t>
            </a:r>
            <a:r>
              <a:rPr lang="hr-HR" dirty="0" err="1" smtClean="0"/>
              <a:t>Crnov</a:t>
            </a:r>
            <a:r>
              <a:rPr lang="hr-HR" dirty="0" smtClean="0"/>
              <a:t> i Antonela </a:t>
            </a:r>
            <a:r>
              <a:rPr lang="hr-HR" dirty="0" err="1" smtClean="0"/>
              <a:t>Šardoner</a:t>
            </a:r>
            <a:r>
              <a:rPr lang="hr-HR" dirty="0" smtClean="0"/>
              <a:t>, zajedno s profesoricom Verom Hlapčić  posjetili su Srednju školu Ivanec u kojoj je održano petosatno predavanje o ratovima i posljedicama rata.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P_00102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579756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Posjetila nas je veleposlanica iz Nizozemske gospođa </a:t>
            </a:r>
            <a:r>
              <a:rPr lang="hr-HR" sz="2400" dirty="0" err="1" smtClean="0"/>
              <a:t>Ellen</a:t>
            </a:r>
            <a:r>
              <a:rPr lang="hr-HR" sz="2400" dirty="0" smtClean="0"/>
              <a:t> </a:t>
            </a:r>
            <a:r>
              <a:rPr lang="hr-HR" sz="2400" dirty="0" err="1" smtClean="0"/>
              <a:t>Berends</a:t>
            </a:r>
            <a:r>
              <a:rPr lang="hr-HR" sz="2400" dirty="0" smtClean="0"/>
              <a:t>. Održala je predavanje o </a:t>
            </a:r>
            <a:r>
              <a:rPr lang="hr-HR" sz="2400" dirty="0" err="1" smtClean="0"/>
              <a:t>Anni</a:t>
            </a:r>
            <a:r>
              <a:rPr lang="hr-HR" sz="2400" dirty="0" smtClean="0"/>
              <a:t> Frank i njezinom životu. </a:t>
            </a:r>
            <a:endParaRPr lang="hr-HR" sz="2400" dirty="0"/>
          </a:p>
        </p:txBody>
      </p:sp>
      <p:pic>
        <p:nvPicPr>
          <p:cNvPr id="8" name="Rezervirano mjesto sadržaja 7" descr="WP_001023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500042"/>
            <a:ext cx="4214842" cy="541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Nakon nje…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/>
          <a:lstStyle/>
          <a:p>
            <a:r>
              <a:rPr lang="hr-HR" dirty="0" smtClean="0"/>
              <a:t>Mnogi drugi održali su predavanja o Jasenovcu, toleranciji, ustašama, osobama s invaliditetom.</a:t>
            </a:r>
          </a:p>
          <a:p>
            <a:r>
              <a:rPr lang="hr-HR" dirty="0" smtClean="0"/>
              <a:t>Gledali smo kratkometražni film o </a:t>
            </a:r>
            <a:r>
              <a:rPr lang="hr-HR" dirty="0" err="1" smtClean="0"/>
              <a:t>Anni</a:t>
            </a:r>
            <a:r>
              <a:rPr lang="hr-HR" dirty="0" smtClean="0"/>
              <a:t> Frank i njenom skloništu.</a:t>
            </a:r>
          </a:p>
          <a:p>
            <a:r>
              <a:rPr lang="hr-HR" dirty="0" smtClean="0"/>
              <a:t>Odgledali smo predstavu pod nazivom </a:t>
            </a:r>
            <a:r>
              <a:rPr lang="hr-HR" i="1" dirty="0" smtClean="0"/>
              <a:t>“Dva brata” .</a:t>
            </a:r>
          </a:p>
          <a:p>
            <a:r>
              <a:rPr lang="hr-HR" dirty="0" smtClean="0"/>
              <a:t>Odslušali smo pjesmu o toleranciji i pravima.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3177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„Sunce i dalje </a:t>
            </a:r>
            <a:r>
              <a:rPr lang="hr-HR" dirty="0" err="1" smtClean="0"/>
              <a:t>sija</a:t>
            </a:r>
            <a:r>
              <a:rPr lang="hr-HR" dirty="0" smtClean="0"/>
              <a:t>“, Milivoj </a:t>
            </a:r>
            <a:r>
              <a:rPr lang="hr-HR" dirty="0" err="1" smtClean="0"/>
              <a:t>Dretar</a:t>
            </a:r>
            <a:r>
              <a:rPr lang="hr-HR" dirty="0" smtClean="0"/>
              <a:t>, OŠ "Petar Zrinski" </a:t>
            </a:r>
            <a:r>
              <a:rPr lang="hr-HR" dirty="0" err="1" smtClean="0"/>
              <a:t>Jalžabet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 descr="WP_001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5838852" cy="43791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 </a:t>
            </a:r>
            <a:r>
              <a:rPr lang="hr-HR" dirty="0" err="1" smtClean="0"/>
              <a:t>Anni</a:t>
            </a:r>
            <a:r>
              <a:rPr lang="hr-HR" dirty="0" smtClean="0"/>
              <a:t> Frank, izlaganje </a:t>
            </a:r>
            <a:r>
              <a:rPr lang="hr-HR" dirty="0" err="1" smtClean="0"/>
              <a:t>Ellen</a:t>
            </a:r>
            <a:r>
              <a:rPr lang="hr-HR" dirty="0" smtClean="0"/>
              <a:t> </a:t>
            </a:r>
            <a:r>
              <a:rPr lang="hr-HR" dirty="0" err="1" smtClean="0"/>
              <a:t>Berends</a:t>
            </a:r>
            <a:r>
              <a:rPr lang="hr-HR" dirty="0" smtClean="0"/>
              <a:t>, veleposlanice Nizozemske</a:t>
            </a:r>
            <a:endParaRPr lang="hr-HR" dirty="0"/>
          </a:p>
        </p:txBody>
      </p:sp>
      <p:pic>
        <p:nvPicPr>
          <p:cNvPr id="8" name="Rezervirano mjesto sadržaja 7" descr="WP_001023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"Operacija T4", Suzana Jagić i učenici OŠ I. Kukuljevića </a:t>
            </a:r>
            <a:r>
              <a:rPr lang="hr-HR" dirty="0" err="1" smtClean="0"/>
              <a:t>Sakcinskog</a:t>
            </a:r>
            <a:r>
              <a:rPr lang="hr-HR" dirty="0" smtClean="0"/>
              <a:t> Ivanec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" name="Rezervirano mjesto sadržaja 9" descr="WP_001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„Jasenovac“, Štefica </a:t>
            </a:r>
            <a:r>
              <a:rPr lang="hr-HR" dirty="0" err="1" smtClean="0"/>
              <a:t>Pokorny</a:t>
            </a:r>
            <a:r>
              <a:rPr lang="hr-HR" dirty="0" smtClean="0"/>
              <a:t> i učenici Gospodarske škole Varaždin</a:t>
            </a:r>
            <a:endParaRPr lang="hr-HR" dirty="0"/>
          </a:p>
        </p:txBody>
      </p:sp>
      <p:pic>
        <p:nvPicPr>
          <p:cNvPr id="6" name="Rezervirano mjesto sadržaja 5" descr="WP_001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857364"/>
            <a:ext cx="6034617" cy="4525963"/>
          </a:xfr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28596" y="1000108"/>
            <a:ext cx="8229600" cy="417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„Sjene prošlosti“, Ivana Buhin i učenici Srednje škole </a:t>
            </a:r>
            <a:r>
              <a:rPr lang="hr-HR" dirty="0" err="1" smtClean="0"/>
              <a:t>Maruševec</a:t>
            </a:r>
            <a:endParaRPr lang="hr-HR" dirty="0"/>
          </a:p>
        </p:txBody>
      </p:sp>
      <p:pic>
        <p:nvPicPr>
          <p:cNvPr id="10" name="Rezervirano mjesto sadržaja 9" descr="WP_00103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"Antifašistička baština ivanečkog kraja", Sonja Poljak, OŠ I. Kukuljevića </a:t>
            </a:r>
            <a:r>
              <a:rPr lang="hr-HR" dirty="0" err="1" smtClean="0"/>
              <a:t>Sakcinskog</a:t>
            </a:r>
            <a:r>
              <a:rPr lang="hr-HR" dirty="0" smtClean="0"/>
              <a:t> Ivanec</a:t>
            </a:r>
            <a:endParaRPr lang="hr-HR" dirty="0"/>
          </a:p>
        </p:txBody>
      </p:sp>
      <p:pic>
        <p:nvPicPr>
          <p:cNvPr id="24" name="Rezervirano mjesto sadržaja 23" descr="WP_001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5810258" cy="4357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izrada panoa u učionici povijesti</a:t>
            </a:r>
          </a:p>
          <a:p>
            <a:r>
              <a:rPr lang="hr-HR" dirty="0" smtClean="0"/>
              <a:t>uključivanje u Projekt „Znanjem protiv mržnje“ </a:t>
            </a:r>
            <a:r>
              <a:rPr lang="hr-HR" b="1" dirty="0" smtClean="0"/>
              <a:t>- </a:t>
            </a:r>
            <a:r>
              <a:rPr lang="hr-HR" dirty="0" smtClean="0"/>
              <a:t>edukacijsko jutro</a:t>
            </a:r>
          </a:p>
          <a:p>
            <a:r>
              <a:rPr lang="hr-HR" dirty="0" smtClean="0"/>
              <a:t>obilježavanje Dana sjećanja na Holokaust i sprječavanja zločina protiv čovječnosti 27. siječnja 2015. godine</a:t>
            </a:r>
          </a:p>
          <a:p>
            <a:r>
              <a:rPr lang="hr-HR" dirty="0" err="1" smtClean="0"/>
              <a:t>Holocaust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Trust Ireland - obrazac za evaluaciju projekta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290266"/>
          </a:xfrm>
        </p:spPr>
        <p:txBody>
          <a:bodyPr>
            <a:normAutofit/>
          </a:bodyPr>
          <a:lstStyle/>
          <a:p>
            <a:r>
              <a:rPr lang="hr-HR" b="1" dirty="0" smtClean="0"/>
              <a:t>Obilježavanje Dana sjećanja na Holokaust i sprječavanja zločina protiv čovječnosti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420888"/>
            <a:ext cx="8363272" cy="3705275"/>
          </a:xfrm>
        </p:spPr>
        <p:txBody>
          <a:bodyPr/>
          <a:lstStyle/>
          <a:p>
            <a:r>
              <a:rPr lang="hr-HR" dirty="0" smtClean="0"/>
              <a:t>Učenici osmih razreda naše škole obilježili su Dan sjećanja na Holokaust i sprječavanja zločina protiv čovječnosti 27. siječnja 2015. godine gledanjem filma </a:t>
            </a:r>
            <a:r>
              <a:rPr lang="hr-HR" i="1" dirty="0" smtClean="0"/>
              <a:t>Trči, dječače, trči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4282" y="4357694"/>
            <a:ext cx="8643966" cy="2500306"/>
          </a:xfrm>
        </p:spPr>
        <p:txBody>
          <a:bodyPr/>
          <a:lstStyle/>
          <a:p>
            <a:r>
              <a:rPr lang="hr-HR" dirty="0" smtClean="0"/>
              <a:t>Dana 27. siječnja 2015. godine u kinu </a:t>
            </a:r>
            <a:r>
              <a:rPr lang="hr-HR" i="1" dirty="0" smtClean="0"/>
              <a:t>Galerija </a:t>
            </a:r>
            <a:r>
              <a:rPr lang="hr-HR" dirty="0" smtClean="0"/>
              <a:t>su osmi razredi VI. OŠ Varaždin pogledali film </a:t>
            </a:r>
            <a:r>
              <a:rPr lang="hr-HR" i="1" dirty="0" smtClean="0"/>
              <a:t>Trči, dječače, trči.</a:t>
            </a:r>
          </a:p>
          <a:p>
            <a:r>
              <a:rPr lang="hr-HR" dirty="0" smtClean="0"/>
              <a:t>Film nas se dojmio i isto tako nas dirnuo.</a:t>
            </a:r>
          </a:p>
          <a:p>
            <a:r>
              <a:rPr lang="hr-HR" dirty="0" smtClean="0"/>
              <a:t>Mnoge je potaknuo na razmišljanje.</a:t>
            </a:r>
          </a:p>
        </p:txBody>
      </p:sp>
      <p:pic>
        <p:nvPicPr>
          <p:cNvPr id="7" name="Rezervirano mjesto sadržaja 6" descr="DSCN93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6643734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Trči, dječače, trči</a:t>
            </a:r>
            <a:endParaRPr lang="hr-HR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90" cy="475775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Istinita priča o 8-godišnjem </a:t>
            </a:r>
            <a:r>
              <a:rPr lang="hr-HR" dirty="0" err="1" smtClean="0"/>
              <a:t>Jureku</a:t>
            </a:r>
            <a:r>
              <a:rPr lang="hr-HR" dirty="0" smtClean="0"/>
              <a:t> koji je pobjegao iz Varšavskog geta a onda je preživljavao u šumi te radeći na farmi gdje se predstavljao kao poljsko siroče. </a:t>
            </a:r>
          </a:p>
          <a:p>
            <a:r>
              <a:rPr lang="hr-HR" dirty="0" smtClean="0"/>
              <a:t>Priča o lošim i dobrim ljudima, o preživljavanju, o jednoj tužnoj priči utemeljenoj na činjenicama, o vremenu kada je biti Židov značilo smrtnu opasnost. </a:t>
            </a:r>
          </a:p>
          <a:p>
            <a:endParaRPr lang="hr-HR" dirty="0"/>
          </a:p>
        </p:txBody>
      </p:sp>
      <p:pic>
        <p:nvPicPr>
          <p:cNvPr id="5" name="Rezervirano mjesto sadržaja 4" descr="3-trci-djecace-trc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571612"/>
            <a:ext cx="2824193" cy="4246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Šafrani su procvali!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hr-HR" dirty="0" smtClean="0"/>
              <a:t>Lukovice šafrana koje smo posadili su procvale.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5572164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PC17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6739489" cy="505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Holocaust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Trust Ireland - obrazac za evaluaciju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Irska zaklada za obrazovanje o Holokaustu (</a:t>
            </a:r>
            <a:r>
              <a:rPr lang="hr-HR" dirty="0" err="1" smtClean="0"/>
              <a:t>Holocaust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Trust Ireland) nas je zamolila da ispunimo obrazac za evaluaciju projekta što smo i učinili uz pomoć učiteljice iz engleskog jezika Andreje </a:t>
            </a:r>
            <a:r>
              <a:rPr lang="hr-HR" dirty="0" err="1" smtClean="0"/>
              <a:t>Remar</a:t>
            </a:r>
            <a:r>
              <a:rPr lang="hr-HR" dirty="0" smtClean="0"/>
              <a:t> </a:t>
            </a:r>
            <a:r>
              <a:rPr lang="hr-HR" dirty="0" err="1" smtClean="0"/>
              <a:t>Vidrač</a:t>
            </a:r>
            <a:r>
              <a:rPr lang="hr-HR" dirty="0" smtClean="0"/>
              <a:t> i poslali </a:t>
            </a:r>
            <a:r>
              <a:rPr lang="hr-HR" smtClean="0"/>
              <a:t>obrazac na </a:t>
            </a:r>
            <a:r>
              <a:rPr lang="hr-HR" dirty="0" smtClean="0"/>
              <a:t>e-mail adresu Zaklade. </a:t>
            </a:r>
          </a:p>
          <a:p>
            <a:r>
              <a:rPr lang="hr-HR" dirty="0" smtClean="0"/>
              <a:t>Naša škola će se s i druge školske godine uključiti u projekt Šafran.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Holocaust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Trust Ireland - obrazac za evaluaciju projekta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919" y="1844825"/>
            <a:ext cx="8235537" cy="402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Rezervirano mjesto sadržaja 6" descr="šafran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928802"/>
            <a:ext cx="476250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 naša škola sudjeluje u Projektu Šafran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296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Cilj: upoznavanje mladih s temom Holokausta i podizanje svijesti o opasnosti diskriminacije, predrasuda i nesnošljivosti.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Slika 4" descr="P815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857364"/>
            <a:ext cx="478634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Međunarodni dan borbe protiv fašizma, antisemitizma i ksenofobije obilježava se 9. studenog u spomen na Kristalnu noć 1938. godine kada su diljem nacističke Njemačke napadnute i zapaljene sinagoge i židovske trgovine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 kuda dolazi i zašto žuti šafrani?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Projekt Šafran dolazi iz Irske i zato Irska zaklada za obrazovanje o Holokaustu svake godine opskrbljuje škole lukovicama žutih šafrana.</a:t>
            </a:r>
          </a:p>
          <a:p>
            <a:r>
              <a:rPr lang="hr-HR" dirty="0" smtClean="0"/>
              <a:t>Žute šafrane sadimo u znak sjećanja na milijun i pol židovske djece, te tisuće druge djece koja su umrla u Holokaustu.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Žuta boja cvijeća nas podsjeća na žutu zvijezdu koju su Židovi morali  nositi pod nacističkom vlašću.</a:t>
            </a:r>
          </a:p>
          <a:p>
            <a:r>
              <a:rPr lang="hr-HR" dirty="0" smtClean="0"/>
              <a:t>Šafrani </a:t>
            </a:r>
            <a:r>
              <a:rPr lang="hr-HR" dirty="0"/>
              <a:t>simboliziraju njihovu smrt koje se prisjećamo kada šafrani procvjetaju. No šafrani  nisu samo simbol njihove smrti već simbol početka novog života i nove nade u budućnosti.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mi smo sadili šafrane</a:t>
            </a:r>
            <a:endParaRPr lang="hr-HR" dirty="0"/>
          </a:p>
        </p:txBody>
      </p:sp>
      <p:pic>
        <p:nvPicPr>
          <p:cNvPr id="5" name="Rezervirano mjesto sadržaja 4" descr="P815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509186"/>
          </a:xfrm>
        </p:spPr>
      </p:pic>
      <p:pic>
        <p:nvPicPr>
          <p:cNvPr id="6" name="Rezervirano mjesto sadržaja 5" descr="P8150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509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815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Prilagođeno 2">
      <a:dk1>
        <a:srgbClr val="002060"/>
      </a:dk1>
      <a:lt1>
        <a:srgbClr val="FEE29C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913</Words>
  <Application>Microsoft Office PowerPoint</Application>
  <PresentationFormat>Prikaz na zaslonu (4:3)</PresentationFormat>
  <Paragraphs>84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38" baseType="lpstr">
      <vt:lpstr>Office tema</vt:lpstr>
      <vt:lpstr>PROJEKT ŠAFRAN</vt:lpstr>
      <vt:lpstr>Aktivnosti provedene u okviru Projekta Šafran</vt:lpstr>
      <vt:lpstr>PowerPointova prezentacija</vt:lpstr>
      <vt:lpstr>I naša škola sudjeluje u Projektu Šafran</vt:lpstr>
      <vt:lpstr>PowerPointova prezentacija</vt:lpstr>
      <vt:lpstr>Od kuda dolazi i zašto žuti šafrani?</vt:lpstr>
      <vt:lpstr>PowerPointova prezentacija</vt:lpstr>
      <vt:lpstr>I mi smo sadili šafrane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Projekt Šafran</vt:lpstr>
      <vt:lpstr>PowerPointova prezentacija</vt:lpstr>
      <vt:lpstr>„Znanjem protiv mržnje“ - edukacijsko jutro</vt:lpstr>
      <vt:lpstr>PowerPointova prezentacija</vt:lpstr>
      <vt:lpstr>Posjetila nas je veleposlanica iz Nizozemske gospođa Ellen Berends. Održala je predavanje o Anni Frank i njezinom životu. </vt:lpstr>
      <vt:lpstr>Nakon nje…</vt:lpstr>
      <vt:lpstr> „Sunce i dalje sija“, Milivoj Dretar, OŠ "Petar Zrinski" Jalžabet  </vt:lpstr>
      <vt:lpstr>O Anni Frank, izlaganje Ellen Berends, veleposlanice Nizozemske</vt:lpstr>
      <vt:lpstr>"Operacija T4", Suzana Jagić i učenici OŠ I. Kukuljevića Sakcinskog Ivanec </vt:lpstr>
      <vt:lpstr>„Jasenovac“, Štefica Pokorny i učenici Gospodarske škole Varaždin</vt:lpstr>
      <vt:lpstr>„Sjene prošlosti“, Ivana Buhin i učenici Srednje škole Maruševec</vt:lpstr>
      <vt:lpstr> "Antifašistička baština ivanečkog kraja", Sonja Poljak, OŠ I. Kukuljevića Sakcinskog Ivanec</vt:lpstr>
      <vt:lpstr>Obilježavanje Dana sjećanja na Holokaust i sprječavanja zločina protiv čovječnosti</vt:lpstr>
      <vt:lpstr>PowerPointova prezentacija</vt:lpstr>
      <vt:lpstr>Trči, dječače, trči</vt:lpstr>
      <vt:lpstr>Šafrani su procvali!</vt:lpstr>
      <vt:lpstr>PowerPointova prezentacija</vt:lpstr>
      <vt:lpstr>Holocaust Education Trust Ireland - obrazac za evaluaciju projekta</vt:lpstr>
      <vt:lpstr> Holocaust Education Trust Ireland - obrazac za evaluaciju projekta 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ŠAFRAN</dc:title>
  <dc:creator>Korisnik</dc:creator>
  <cp:lastModifiedBy>Korisnik</cp:lastModifiedBy>
  <cp:revision>43</cp:revision>
  <dcterms:modified xsi:type="dcterms:W3CDTF">2015-06-05T12:38:26Z</dcterms:modified>
</cp:coreProperties>
</file>