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82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9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46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35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2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7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2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68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9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9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6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CF5F-A5EC-4FBF-B9EB-3A0F54D897CF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598F-CE9C-44DC-BE03-F95456B4E4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7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4E4BD3-F53A-47DD-9F09-3BA9A83D2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Obrazovni sustav u </a:t>
            </a:r>
            <a:r>
              <a:rPr lang="hr-HR" dirty="0" smtClean="0"/>
              <a:t>Irskoj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89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268292"/>
            <a:ext cx="8565775" cy="63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460938" y="399393"/>
            <a:ext cx="9207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Opći dojam o radnoj i društvenoj atmosferi u školi</a:t>
            </a:r>
          </a:p>
          <a:p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99" y="876446"/>
            <a:ext cx="5870512" cy="5650478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3993931" y="2017986"/>
            <a:ext cx="1550275" cy="3626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31" y="4721827"/>
            <a:ext cx="15906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3561366" y="2017986"/>
            <a:ext cx="43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8.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394841" y="4721827"/>
            <a:ext cx="53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76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AE81FFA-5414-4E7F-A81A-0818EC60E2AC}"/>
              </a:ext>
            </a:extLst>
          </p:cNvPr>
          <p:cNvSpPr txBox="1"/>
          <p:nvPr/>
        </p:nvSpPr>
        <p:spPr>
          <a:xfrm>
            <a:off x="1153391" y="571500"/>
            <a:ext cx="10912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OBRAZOVANJE:</a:t>
            </a:r>
            <a:endParaRPr lang="hr-HR" sz="4400" dirty="0"/>
          </a:p>
          <a:p>
            <a:endParaRPr lang="hr-HR" sz="4400" dirty="0"/>
          </a:p>
          <a:p>
            <a:r>
              <a:rPr lang="hr-HR" sz="4400" dirty="0"/>
              <a:t>Osnovna škola:  4-13 </a:t>
            </a:r>
            <a:r>
              <a:rPr lang="hr-HR" sz="4400" dirty="0" smtClean="0"/>
              <a:t>godina (</a:t>
            </a:r>
            <a:r>
              <a:rPr lang="hr-HR" sz="3600" dirty="0" smtClean="0"/>
              <a:t>do 6. razreda</a:t>
            </a:r>
            <a:r>
              <a:rPr lang="hr-HR" sz="4400" dirty="0" smtClean="0"/>
              <a:t>)</a:t>
            </a:r>
            <a:endParaRPr lang="hr-HR" sz="4400" dirty="0"/>
          </a:p>
          <a:p>
            <a:r>
              <a:rPr lang="hr-HR" sz="4400" dirty="0"/>
              <a:t>Srednja škola od 13 do 18 godina</a:t>
            </a:r>
          </a:p>
          <a:p>
            <a:r>
              <a:rPr lang="hr-HR" sz="4400" dirty="0"/>
              <a:t>Fakulteti</a:t>
            </a:r>
          </a:p>
        </p:txBody>
      </p:sp>
    </p:spTree>
    <p:extLst>
      <p:ext uri="{BB962C8B-B14F-4D97-AF65-F5344CB8AC3E}">
        <p14:creationId xmlns:p14="http://schemas.microsoft.com/office/powerpoint/2010/main" val="1743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3FC842A-64DB-44CD-91AC-F82BADC2756A}"/>
              </a:ext>
            </a:extLst>
          </p:cNvPr>
          <p:cNvSpPr txBox="1"/>
          <p:nvPr/>
        </p:nvSpPr>
        <p:spPr>
          <a:xfrm>
            <a:off x="789709" y="509155"/>
            <a:ext cx="82503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PREDMETI U OSNOVNOJ ŠKOLI:</a:t>
            </a:r>
          </a:p>
          <a:p>
            <a:r>
              <a:rPr lang="hr-HR" dirty="0"/>
              <a:t>1</a:t>
            </a:r>
            <a:r>
              <a:rPr lang="hr-HR" sz="2800" dirty="0"/>
              <a:t>. </a:t>
            </a:r>
            <a:r>
              <a:rPr lang="hr-HR" sz="2800" dirty="0" smtClean="0"/>
              <a:t>  </a:t>
            </a:r>
            <a:r>
              <a:rPr lang="hr-HR" sz="2800" b="1" dirty="0" smtClean="0"/>
              <a:t>Engleski </a:t>
            </a:r>
            <a:r>
              <a:rPr lang="hr-HR" sz="2800" b="1" dirty="0"/>
              <a:t>jezik</a:t>
            </a:r>
          </a:p>
          <a:p>
            <a:r>
              <a:rPr lang="hr-HR" sz="2800" dirty="0"/>
              <a:t>2.  </a:t>
            </a:r>
            <a:r>
              <a:rPr lang="hr-HR" sz="2800" b="1" dirty="0"/>
              <a:t>Matematika</a:t>
            </a:r>
          </a:p>
          <a:p>
            <a:r>
              <a:rPr lang="hr-HR" sz="2800" dirty="0"/>
              <a:t>3.  Irski jezik</a:t>
            </a:r>
          </a:p>
          <a:p>
            <a:r>
              <a:rPr lang="hr-HR" sz="2800" dirty="0"/>
              <a:t>4.  Religija</a:t>
            </a:r>
          </a:p>
          <a:p>
            <a:r>
              <a:rPr lang="hr-HR" sz="2800" dirty="0"/>
              <a:t>5.  Povijest</a:t>
            </a:r>
          </a:p>
          <a:p>
            <a:r>
              <a:rPr lang="hr-HR" sz="2800" dirty="0"/>
              <a:t>6.  Geografija</a:t>
            </a:r>
          </a:p>
          <a:p>
            <a:r>
              <a:rPr lang="hr-HR" sz="2800" dirty="0"/>
              <a:t>7.   Znanost</a:t>
            </a:r>
          </a:p>
          <a:p>
            <a:r>
              <a:rPr lang="hr-HR" sz="2800" dirty="0"/>
              <a:t>8.   Glazbeni</a:t>
            </a:r>
          </a:p>
          <a:p>
            <a:r>
              <a:rPr lang="hr-HR" sz="2800" dirty="0"/>
              <a:t>9.   Umjetnost</a:t>
            </a:r>
          </a:p>
          <a:p>
            <a:r>
              <a:rPr lang="hr-HR" sz="2800" dirty="0"/>
              <a:t>10  Drama</a:t>
            </a:r>
          </a:p>
          <a:p>
            <a:r>
              <a:rPr lang="hr-HR" sz="2800" dirty="0"/>
              <a:t>11. Tjelesni odgoj</a:t>
            </a:r>
          </a:p>
          <a:p>
            <a:r>
              <a:rPr lang="hr-HR" sz="2800" dirty="0"/>
              <a:t>12. Socijalni i zdravstveni odgoj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2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FDCFBE21-A776-4C96-A49A-3DB3842141CB}"/>
              </a:ext>
            </a:extLst>
          </p:cNvPr>
          <p:cNvSpPr txBox="1"/>
          <p:nvPr/>
        </p:nvSpPr>
        <p:spPr>
          <a:xfrm>
            <a:off x="665018" y="415636"/>
            <a:ext cx="810490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ŠKOLSKA GODINA:</a:t>
            </a:r>
          </a:p>
          <a:p>
            <a:endParaRPr lang="hr-HR" sz="4000" dirty="0"/>
          </a:p>
          <a:p>
            <a:r>
              <a:rPr lang="hr-HR" sz="4000" dirty="0"/>
              <a:t>183 nastavna </a:t>
            </a:r>
            <a:r>
              <a:rPr lang="hr-HR" sz="4000" dirty="0" smtClean="0"/>
              <a:t>dana (175 RH)</a:t>
            </a:r>
            <a:endParaRPr lang="hr-HR" sz="4000" dirty="0"/>
          </a:p>
          <a:p>
            <a:r>
              <a:rPr lang="hr-HR" sz="4000" dirty="0"/>
              <a:t>25 sati u </a:t>
            </a:r>
            <a:r>
              <a:rPr lang="hr-HR" sz="4000" dirty="0" smtClean="0"/>
              <a:t>tjednu (RH</a:t>
            </a:r>
            <a:r>
              <a:rPr lang="hr-HR" sz="4000" dirty="0" smtClean="0">
                <a:sym typeface="Symbol"/>
              </a:rPr>
              <a:t></a:t>
            </a:r>
            <a:r>
              <a:rPr lang="hr-HR" sz="4000" dirty="0" smtClean="0"/>
              <a:t> 30)</a:t>
            </a:r>
            <a:endParaRPr lang="hr-HR" sz="4000" dirty="0"/>
          </a:p>
          <a:p>
            <a:r>
              <a:rPr lang="hr-HR" sz="4000" dirty="0"/>
              <a:t>36 dodatnih sati u školskoj godini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273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9194AF2-2EF6-45BB-93C5-438458619104}"/>
              </a:ext>
            </a:extLst>
          </p:cNvPr>
          <p:cNvSpPr txBox="1"/>
          <p:nvPr/>
        </p:nvSpPr>
        <p:spPr>
          <a:xfrm>
            <a:off x="241738" y="415636"/>
            <a:ext cx="1151933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RAZLIKE U ODNOSU NA HRVATSKI OBRAZOVNI SUSTAV:</a:t>
            </a:r>
          </a:p>
          <a:p>
            <a:endParaRPr lang="hr-HR" sz="2800" dirty="0"/>
          </a:p>
          <a:p>
            <a:r>
              <a:rPr lang="hr-HR" sz="2800" dirty="0"/>
              <a:t>Školovanje počinje od 4. </a:t>
            </a:r>
            <a:r>
              <a:rPr lang="hr-HR" sz="2800" dirty="0" smtClean="0"/>
              <a:t>godine ( nemaju vrtiće).</a:t>
            </a:r>
          </a:p>
          <a:p>
            <a:endParaRPr lang="hr-HR" sz="2800" dirty="0"/>
          </a:p>
          <a:p>
            <a:r>
              <a:rPr lang="hr-HR" sz="2800" dirty="0"/>
              <a:t>Jedan </a:t>
            </a:r>
            <a:r>
              <a:rPr lang="hr-HR" sz="2800" dirty="0" smtClean="0"/>
              <a:t>učitelj (osim za glazbeni, tjelesni, irski).</a:t>
            </a:r>
          </a:p>
          <a:p>
            <a:endParaRPr lang="hr-HR" sz="2800" dirty="0" smtClean="0"/>
          </a:p>
          <a:p>
            <a:r>
              <a:rPr lang="hr-HR" sz="2800" i="1" u="sng" dirty="0" err="1" smtClean="0"/>
              <a:t>Holy</a:t>
            </a:r>
            <a:r>
              <a:rPr lang="hr-HR" sz="2800" i="1" u="sng" dirty="0" smtClean="0"/>
              <a:t> </a:t>
            </a:r>
            <a:r>
              <a:rPr lang="hr-HR" sz="2800" i="1" u="sng" dirty="0" err="1" smtClean="0"/>
              <a:t>Family</a:t>
            </a:r>
            <a:r>
              <a:rPr lang="hr-HR" sz="2800" i="1" u="sng" dirty="0"/>
              <a:t> </a:t>
            </a:r>
            <a:r>
              <a:rPr lang="hr-HR" sz="2800" i="1" u="sng" dirty="0" smtClean="0"/>
              <a:t>Senior </a:t>
            </a:r>
            <a:r>
              <a:rPr lang="hr-HR" sz="2800" i="1" u="sng" dirty="0" err="1" smtClean="0"/>
              <a:t>School</a:t>
            </a:r>
            <a:r>
              <a:rPr lang="hr-HR" sz="2800" i="1" u="sng" dirty="0" smtClean="0"/>
              <a:t>:</a:t>
            </a:r>
          </a:p>
          <a:p>
            <a:r>
              <a:rPr lang="hr-HR" sz="2800" dirty="0" smtClean="0"/>
              <a:t>750 učenika=27 učitelja u razredima+ 13 učitelja za potporu+ asistenti.</a:t>
            </a:r>
          </a:p>
          <a:p>
            <a:endParaRPr lang="hr-HR" sz="2800" dirty="0" smtClean="0"/>
          </a:p>
          <a:p>
            <a:r>
              <a:rPr lang="hr-HR" sz="2800" i="1" u="sng" dirty="0" smtClean="0"/>
              <a:t>VI. OŠ:</a:t>
            </a:r>
          </a:p>
          <a:p>
            <a:r>
              <a:rPr lang="hr-HR" sz="2800" dirty="0" smtClean="0"/>
              <a:t>800 učenika 50 učitelja+asistenti</a:t>
            </a:r>
            <a:endParaRPr lang="hr-HR" sz="28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240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30620" y="325821"/>
            <a:ext cx="11183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Ocjenjivanje</a:t>
            </a:r>
          </a:p>
          <a:p>
            <a:endParaRPr lang="hr-HR" b="1" dirty="0"/>
          </a:p>
          <a:p>
            <a:r>
              <a:rPr lang="hr-HR" sz="2800" dirty="0" smtClean="0"/>
              <a:t>Nema brojčanih ocjena !</a:t>
            </a:r>
          </a:p>
          <a:p>
            <a:endParaRPr lang="hr-HR" dirty="0" smtClean="0"/>
          </a:p>
          <a:p>
            <a:r>
              <a:rPr lang="hr-HR" sz="2800" dirty="0"/>
              <a:t>T</a:t>
            </a:r>
            <a:r>
              <a:rPr lang="hr-HR" sz="2800" dirty="0" smtClean="0"/>
              <a:t>estiranja </a:t>
            </a:r>
            <a:r>
              <a:rPr lang="hr-HR" sz="2800" dirty="0"/>
              <a:t>iz engleskog jezika i </a:t>
            </a:r>
            <a:r>
              <a:rPr lang="hr-HR" sz="2800" dirty="0" smtClean="0"/>
              <a:t>matematike. </a:t>
            </a:r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20" y="2228494"/>
            <a:ext cx="2784580" cy="393612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68" y="2228494"/>
            <a:ext cx="2848303" cy="40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8" y="147918"/>
            <a:ext cx="4628184" cy="65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35724" y="420414"/>
            <a:ext cx="970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Zajednička nastava (</a:t>
            </a:r>
            <a:r>
              <a:rPr lang="hr-HR" sz="2800" dirty="0" err="1" smtClean="0"/>
              <a:t>Shared</a:t>
            </a:r>
            <a:r>
              <a:rPr lang="hr-HR" sz="2800" dirty="0" smtClean="0"/>
              <a:t> </a:t>
            </a:r>
            <a:r>
              <a:rPr lang="hr-HR" sz="2800" dirty="0" err="1" smtClean="0"/>
              <a:t>teaching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37" y="1198180"/>
            <a:ext cx="6481379" cy="48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35724" y="420414"/>
            <a:ext cx="9701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Grupni rad-izraziti naglasak na samostalnost, suradnju i međusobno pomaganje.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47" y="1492623"/>
            <a:ext cx="6653925" cy="4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4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193</Words>
  <Application>Microsoft Office PowerPoint</Application>
  <PresentationFormat>Prilagođeno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Obrazovni sustav u Irskoj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Obrazovni sustav u irskoj</dc:title>
  <dc:creator>Marko Martinec</dc:creator>
  <cp:lastModifiedBy>ztk</cp:lastModifiedBy>
  <cp:revision>19</cp:revision>
  <dcterms:created xsi:type="dcterms:W3CDTF">2020-02-20T11:38:59Z</dcterms:created>
  <dcterms:modified xsi:type="dcterms:W3CDTF">2020-02-27T16:54:53Z</dcterms:modified>
</cp:coreProperties>
</file>