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7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0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0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9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26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3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Experiments" TargetMode="External"/><Relationship Id="rId2" Type="http://schemas.openxmlformats.org/officeDocument/2006/relationships/hyperlink" Target="https://midi.c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gital abstract blue colour wave particles flow">
            <a:extLst>
              <a:ext uri="{FF2B5EF4-FFF2-40B4-BE49-F238E27FC236}">
                <a16:creationId xmlns:a16="http://schemas.microsoft.com/office/drawing/2014/main" id="{12679F9F-D06A-40D1-8D82-FC7D8FA5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DC36F08-3897-4F47-AEE9-DC3348FA2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hr-HR" sz="4000" dirty="0"/>
              <a:t>ELEKTRONIČKA GLAZBA I GLAZBALA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8AAF7C-E3E8-4762-AB9A-A950F0D14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</a:rPr>
              <a:t>Helena </a:t>
            </a:r>
            <a:r>
              <a:rPr lang="hr-HR" sz="2000" dirty="0" err="1">
                <a:solidFill>
                  <a:schemeClr val="bg1"/>
                </a:solidFill>
              </a:rPr>
              <a:t>Perša</a:t>
            </a:r>
            <a:r>
              <a:rPr lang="hr-HR" sz="2000" dirty="0">
                <a:solidFill>
                  <a:schemeClr val="bg1"/>
                </a:solidFill>
              </a:rPr>
              <a:t>, Jakov Grabar i Lara </a:t>
            </a:r>
            <a:r>
              <a:rPr lang="hr-HR" sz="2000" dirty="0" err="1">
                <a:solidFill>
                  <a:schemeClr val="bg1"/>
                </a:solidFill>
              </a:rPr>
              <a:t>Schatten</a:t>
            </a:r>
            <a:r>
              <a:rPr lang="hr-HR" sz="2000" dirty="0">
                <a:solidFill>
                  <a:schemeClr val="bg1"/>
                </a:solidFill>
              </a:rPr>
              <a:t>, 8.d</a:t>
            </a:r>
          </a:p>
        </p:txBody>
      </p:sp>
    </p:spTree>
    <p:extLst>
      <p:ext uri="{BB962C8B-B14F-4D97-AF65-F5344CB8AC3E}">
        <p14:creationId xmlns:p14="http://schemas.microsoft.com/office/powerpoint/2010/main" val="2457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99BE2-A01F-495F-B205-E20E046A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Moderna elektronička glazbala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A2A73EA-865E-41DC-B582-76E84608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err="1"/>
              <a:t>Reactable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AudioCubes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Kaossilator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Eigenharp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AlphaSphere</a:t>
            </a:r>
            <a:endParaRPr lang="hr-HR" dirty="0"/>
          </a:p>
        </p:txBody>
      </p:sp>
      <p:pic>
        <p:nvPicPr>
          <p:cNvPr id="4100" name="Picture 4" descr="Amazon.com: Reactable mobile: Appstore for Android">
            <a:extLst>
              <a:ext uri="{FF2B5EF4-FFF2-40B4-BE49-F238E27FC236}">
                <a16:creationId xmlns:a16="http://schemas.microsoft.com/office/drawing/2014/main" id="{C4C6A165-43A8-45B9-9A7F-7A4D04150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52" y="1959615"/>
            <a:ext cx="2751589" cy="134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Sample Manipulation Synthesizer: Synthor for AudioCubes (Part 2/4) - YouTube">
            <a:extLst>
              <a:ext uri="{FF2B5EF4-FFF2-40B4-BE49-F238E27FC236}">
                <a16:creationId xmlns:a16="http://schemas.microsoft.com/office/drawing/2014/main" id="{1149FCDE-8C87-4337-9973-CEE7C887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81" y="1919768"/>
            <a:ext cx="2838275" cy="159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org KAOSSILATOR PRO PLUS - Muziker HR">
            <a:extLst>
              <a:ext uri="{FF2B5EF4-FFF2-40B4-BE49-F238E27FC236}">
                <a16:creationId xmlns:a16="http://schemas.microsoft.com/office/drawing/2014/main" id="{FEF9D72F-52BF-4377-871E-28A968B5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231" y="4266106"/>
            <a:ext cx="2047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igenlabs Eigenharp Alpha">
            <a:extLst>
              <a:ext uri="{FF2B5EF4-FFF2-40B4-BE49-F238E27FC236}">
                <a16:creationId xmlns:a16="http://schemas.microsoft.com/office/drawing/2014/main" id="{515B8661-EFC1-4D47-838C-9F6B0A244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79" y="4319706"/>
            <a:ext cx="2745996" cy="20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lphaSphere nexus controller hits Europe • DJWORX">
            <a:extLst>
              <a:ext uri="{FF2B5EF4-FFF2-40B4-BE49-F238E27FC236}">
                <a16:creationId xmlns:a16="http://schemas.microsoft.com/office/drawing/2014/main" id="{309C6DC2-BAA7-41A5-8D56-B097FCB8A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108" y="4319706"/>
            <a:ext cx="2682729" cy="1788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42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5E4413-78B3-40ED-97B3-03033400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elektroničke glazbe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F4913B2-1B24-45B1-A346-0CE1FBB938B9}"/>
              </a:ext>
            </a:extLst>
          </p:cNvPr>
          <p:cNvSpPr/>
          <p:nvPr/>
        </p:nvSpPr>
        <p:spPr>
          <a:xfrm>
            <a:off x="4588945" y="3402323"/>
            <a:ext cx="3221373" cy="1845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ELEKTRONIČKA GLAZBA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CC393F8-00A6-4A36-B96E-F96FFD1BA446}"/>
              </a:ext>
            </a:extLst>
          </p:cNvPr>
          <p:cNvSpPr txBox="1"/>
          <p:nvPr/>
        </p:nvSpPr>
        <p:spPr>
          <a:xfrm>
            <a:off x="3800212" y="3244334"/>
            <a:ext cx="1224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Ambient</a:t>
            </a: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25245AA-920F-4B16-A42F-56F9D13CF7A7}"/>
              </a:ext>
            </a:extLst>
          </p:cNvPr>
          <p:cNvSpPr txBox="1"/>
          <p:nvPr/>
        </p:nvSpPr>
        <p:spPr>
          <a:xfrm>
            <a:off x="5092112" y="3032991"/>
            <a:ext cx="142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Breakbeat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745CF8A-4ACC-45DB-BCED-1EEC9AB20124}"/>
              </a:ext>
            </a:extLst>
          </p:cNvPr>
          <p:cNvSpPr txBox="1"/>
          <p:nvPr/>
        </p:nvSpPr>
        <p:spPr>
          <a:xfrm>
            <a:off x="6518246" y="3032991"/>
            <a:ext cx="153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Chiptune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4F27E49-7634-4EB5-BD7F-C01B9FB616E8}"/>
              </a:ext>
            </a:extLst>
          </p:cNvPr>
          <p:cNvSpPr txBox="1"/>
          <p:nvPr/>
        </p:nvSpPr>
        <p:spPr>
          <a:xfrm>
            <a:off x="7407646" y="3455678"/>
            <a:ext cx="219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Drum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bass</a:t>
            </a: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DC63BC2-2A19-4423-A1DD-B652B463CAC3}"/>
              </a:ext>
            </a:extLst>
          </p:cNvPr>
          <p:cNvSpPr txBox="1"/>
          <p:nvPr/>
        </p:nvSpPr>
        <p:spPr>
          <a:xfrm>
            <a:off x="7877262" y="4118994"/>
            <a:ext cx="172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Disco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02C5434-CCE2-42E5-A075-8FE1EA6118D6}"/>
              </a:ext>
            </a:extLst>
          </p:cNvPr>
          <p:cNvSpPr txBox="1"/>
          <p:nvPr/>
        </p:nvSpPr>
        <p:spPr>
          <a:xfrm>
            <a:off x="7717871" y="4752281"/>
            <a:ext cx="151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Electro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C316E9A-CE60-4DA4-B0B7-DBE070580123}"/>
              </a:ext>
            </a:extLst>
          </p:cNvPr>
          <p:cNvSpPr txBox="1"/>
          <p:nvPr/>
        </p:nvSpPr>
        <p:spPr>
          <a:xfrm>
            <a:off x="6812112" y="5230931"/>
            <a:ext cx="129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Techno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AB0E8AD-6483-41A5-9C0A-F6501491B63E}"/>
              </a:ext>
            </a:extLst>
          </p:cNvPr>
          <p:cNvSpPr txBox="1"/>
          <p:nvPr/>
        </p:nvSpPr>
        <p:spPr>
          <a:xfrm>
            <a:off x="5616511" y="5247901"/>
            <a:ext cx="148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Hardcore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315A80E-B636-486C-86BF-C70D452D5B6E}"/>
              </a:ext>
            </a:extLst>
          </p:cNvPr>
          <p:cNvSpPr txBox="1"/>
          <p:nvPr/>
        </p:nvSpPr>
        <p:spPr>
          <a:xfrm>
            <a:off x="4030992" y="5024217"/>
            <a:ext cx="1585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Eurodance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A128DED-A422-4CC3-8790-3F0D31ACE302}"/>
              </a:ext>
            </a:extLst>
          </p:cNvPr>
          <p:cNvSpPr txBox="1"/>
          <p:nvPr/>
        </p:nvSpPr>
        <p:spPr>
          <a:xfrm>
            <a:off x="3385042" y="4378672"/>
            <a:ext cx="129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Industrial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35637E1-2CBA-4A54-8352-376DBC8EECCD}"/>
              </a:ext>
            </a:extLst>
          </p:cNvPr>
          <p:cNvSpPr txBox="1"/>
          <p:nvPr/>
        </p:nvSpPr>
        <p:spPr>
          <a:xfrm>
            <a:off x="3106066" y="3793892"/>
            <a:ext cx="157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Downtempo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077527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158668-0850-4762-A528-A67BF9C46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err="1"/>
              <a:t>Sampling</a:t>
            </a:r>
            <a:r>
              <a:rPr lang="hr-HR" dirty="0"/>
              <a:t> i </a:t>
            </a:r>
            <a:r>
              <a:rPr lang="hr-HR" i="1" dirty="0" err="1"/>
              <a:t>looping</a:t>
            </a:r>
            <a:endParaRPr lang="hr-HR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BAC2B1-6044-488F-BCEE-8161085DC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Važna svojstva elektroničkih glazbala</a:t>
            </a:r>
          </a:p>
          <a:p>
            <a:r>
              <a:rPr lang="hr-HR" i="1" dirty="0" err="1"/>
              <a:t>Sampling</a:t>
            </a:r>
            <a:r>
              <a:rPr lang="hr-HR" dirty="0"/>
              <a:t> omogućuje ponovno upotrebljavanje dijelova jedne skladbe u drugoj skladbi</a:t>
            </a:r>
          </a:p>
          <a:p>
            <a:r>
              <a:rPr lang="hr-HR" i="1" dirty="0" err="1"/>
              <a:t>Looping</a:t>
            </a:r>
            <a:r>
              <a:rPr lang="hr-HR" i="1" dirty="0"/>
              <a:t> </a:t>
            </a:r>
            <a:r>
              <a:rPr lang="hr-HR" dirty="0"/>
              <a:t>omogućuje ponavljane nekih dijelova skladbe</a:t>
            </a:r>
            <a:endParaRPr lang="hr-HR" i="1" dirty="0"/>
          </a:p>
        </p:txBody>
      </p:sp>
      <p:pic>
        <p:nvPicPr>
          <p:cNvPr id="5122" name="Picture 2" descr="Understanding &quot;The Loop&quot; in WordPress - SitePoint">
            <a:extLst>
              <a:ext uri="{FF2B5EF4-FFF2-40B4-BE49-F238E27FC236}">
                <a16:creationId xmlns:a16="http://schemas.microsoft.com/office/drawing/2014/main" id="{20748109-2AA0-4CD9-97DC-3FCCE521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72" y="4836892"/>
            <a:ext cx="2709644" cy="15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4E554A-501D-433D-8EF3-0550684F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Elektronička glazba u pop glazbi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D4C64C-292B-473A-BDE0-AE2B82BF7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Jako česta u pop glazbi</a:t>
            </a:r>
          </a:p>
          <a:p>
            <a:r>
              <a:rPr lang="hr-HR" dirty="0" err="1"/>
              <a:t>Eminem</a:t>
            </a:r>
            <a:r>
              <a:rPr lang="hr-HR" dirty="0"/>
              <a:t>, </a:t>
            </a:r>
            <a:r>
              <a:rPr lang="hr-HR" i="1" dirty="0" err="1"/>
              <a:t>Not</a:t>
            </a:r>
            <a:r>
              <a:rPr lang="hr-HR" i="1" dirty="0"/>
              <a:t> </a:t>
            </a:r>
            <a:r>
              <a:rPr lang="hr-HR" i="1" dirty="0" err="1"/>
              <a:t>Afraid</a:t>
            </a:r>
            <a:endParaRPr lang="hr-HR" i="1" dirty="0"/>
          </a:p>
          <a:p>
            <a:r>
              <a:rPr lang="hr-HR" dirty="0" err="1"/>
              <a:t>Shakira</a:t>
            </a:r>
            <a:r>
              <a:rPr lang="hr-HR" dirty="0"/>
              <a:t>, </a:t>
            </a:r>
            <a:r>
              <a:rPr lang="hr-HR" i="1" dirty="0"/>
              <a:t>Waka </a:t>
            </a:r>
            <a:r>
              <a:rPr lang="hr-HR" i="1" dirty="0" err="1"/>
              <a:t>Waka</a:t>
            </a:r>
            <a:endParaRPr lang="hr-HR" i="1" dirty="0"/>
          </a:p>
          <a:p>
            <a:r>
              <a:rPr lang="en-US" dirty="0" err="1"/>
              <a:t>Emalkay</a:t>
            </a:r>
            <a:r>
              <a:rPr lang="en-US" dirty="0"/>
              <a:t>, </a:t>
            </a:r>
            <a:r>
              <a:rPr lang="en-US" i="1" dirty="0"/>
              <a:t>When I Look At You</a:t>
            </a:r>
            <a:endParaRPr lang="hr-HR" i="1" dirty="0"/>
          </a:p>
          <a:p>
            <a:r>
              <a:rPr lang="hr-HR" dirty="0" err="1"/>
              <a:t>Rihanna</a:t>
            </a:r>
            <a:r>
              <a:rPr lang="hr-HR" dirty="0"/>
              <a:t>, </a:t>
            </a:r>
            <a:r>
              <a:rPr lang="hr-HR" i="1" dirty="0" err="1"/>
              <a:t>Only</a:t>
            </a:r>
            <a:r>
              <a:rPr lang="hr-HR" i="1" dirty="0"/>
              <a:t> </a:t>
            </a:r>
            <a:r>
              <a:rPr lang="hr-HR" i="1" dirty="0" err="1"/>
              <a:t>Girl</a:t>
            </a:r>
            <a:r>
              <a:rPr lang="hr-HR" i="1" dirty="0"/>
              <a:t> (In </a:t>
            </a:r>
            <a:r>
              <a:rPr lang="hr-HR" i="1" dirty="0" err="1"/>
              <a:t>the</a:t>
            </a:r>
            <a:r>
              <a:rPr lang="hr-HR" i="1" dirty="0"/>
              <a:t> World)</a:t>
            </a:r>
          </a:p>
          <a:p>
            <a:r>
              <a:rPr lang="hr-HR" dirty="0"/>
              <a:t>Black </a:t>
            </a:r>
            <a:r>
              <a:rPr lang="hr-HR" dirty="0" err="1"/>
              <a:t>Eyed</a:t>
            </a:r>
            <a:r>
              <a:rPr lang="hr-HR" dirty="0"/>
              <a:t> </a:t>
            </a:r>
            <a:r>
              <a:rPr lang="hr-HR" dirty="0" err="1"/>
              <a:t>Peas</a:t>
            </a:r>
            <a:r>
              <a:rPr lang="hr-HR" dirty="0"/>
              <a:t>, </a:t>
            </a:r>
            <a:r>
              <a:rPr lang="hr-HR" i="1" dirty="0"/>
              <a:t>I </a:t>
            </a:r>
            <a:r>
              <a:rPr lang="hr-HR" i="1" dirty="0" err="1"/>
              <a:t>Gotta</a:t>
            </a:r>
            <a:r>
              <a:rPr lang="hr-HR" i="1" dirty="0"/>
              <a:t> </a:t>
            </a:r>
            <a:r>
              <a:rPr lang="hr-HR" i="1" dirty="0" err="1"/>
              <a:t>Feeling</a:t>
            </a:r>
            <a:endParaRPr lang="hr-HR" i="1" dirty="0"/>
          </a:p>
          <a:p>
            <a:r>
              <a:rPr lang="hr-HR" dirty="0"/>
              <a:t>Lady Gaga, </a:t>
            </a:r>
            <a:r>
              <a:rPr lang="hr-HR" i="1" dirty="0" err="1"/>
              <a:t>Pokerface</a:t>
            </a:r>
            <a:endParaRPr lang="hr-HR" dirty="0"/>
          </a:p>
        </p:txBody>
      </p:sp>
      <p:pic>
        <p:nvPicPr>
          <p:cNvPr id="6146" name="Picture 2" descr="Shakira - Waka Waka (This Time for Africa) (The Official 2010 FIFA World  Cup™ Song) - YouTube">
            <a:extLst>
              <a:ext uri="{FF2B5EF4-FFF2-40B4-BE49-F238E27FC236}">
                <a16:creationId xmlns:a16="http://schemas.microsoft.com/office/drawing/2014/main" id="{897A6BF0-2A11-4C83-B865-002E7E3E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46" y="2235583"/>
            <a:ext cx="3072382" cy="17282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Black Eyed Peas: I Gotta Feeling (Video 2009) - IMDb">
            <a:extLst>
              <a:ext uri="{FF2B5EF4-FFF2-40B4-BE49-F238E27FC236}">
                <a16:creationId xmlns:a16="http://schemas.microsoft.com/office/drawing/2014/main" id="{9934FDC2-0DC9-4E9A-B068-C5E3D447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49" y="1379066"/>
            <a:ext cx="2453780" cy="2453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nly Girl (In the World) by Rihanna Free piano sheet music | Rihanna, Piano  sheet music free, Piano sheet music">
            <a:extLst>
              <a:ext uri="{FF2B5EF4-FFF2-40B4-BE49-F238E27FC236}">
                <a16:creationId xmlns:a16="http://schemas.microsoft.com/office/drawing/2014/main" id="{C9CDE38E-CE9B-462B-B38A-64EF7D3B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22" y="4128082"/>
            <a:ext cx="2531378" cy="2531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dy Gaga - Poker Face (Official Music Video) - YouTube">
            <a:extLst>
              <a:ext uri="{FF2B5EF4-FFF2-40B4-BE49-F238E27FC236}">
                <a16:creationId xmlns:a16="http://schemas.microsoft.com/office/drawing/2014/main" id="{4B04CD51-B8E7-4662-B018-2B6DE94B6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01" y="4437777"/>
            <a:ext cx="2688206" cy="15121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98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8F6B32-FD78-42A9-8470-5B5B5CEE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 – Računala glazbenici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86D1CF-00CE-4210-B9D4-EB652525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5268454" cy="3694176"/>
          </a:xfrm>
        </p:spPr>
        <p:txBody>
          <a:bodyPr/>
          <a:lstStyle/>
          <a:p>
            <a:r>
              <a:rPr lang="hr-HR" dirty="0"/>
              <a:t>Novost u elektroničkoj glazbi</a:t>
            </a:r>
          </a:p>
          <a:p>
            <a:r>
              <a:rPr lang="hr-HR" dirty="0"/>
              <a:t>Posebni računalni programi pomoću elektroničkih glazbala stvaraju glazbu poput ljudske</a:t>
            </a:r>
          </a:p>
          <a:p>
            <a:r>
              <a:rPr lang="hr-HR" dirty="0" err="1"/>
              <a:t>Hatsune</a:t>
            </a:r>
            <a:r>
              <a:rPr lang="hr-HR" dirty="0"/>
              <a:t> Miku, K/DA, </a:t>
            </a:r>
            <a:r>
              <a:rPr lang="hr-HR" dirty="0" err="1"/>
              <a:t>Gorilaz</a:t>
            </a:r>
            <a:r>
              <a:rPr lang="hr-HR" dirty="0"/>
              <a:t>, </a:t>
            </a:r>
            <a:r>
              <a:rPr lang="hr-HR" dirty="0" err="1"/>
              <a:t>Gummibar</a:t>
            </a:r>
            <a:r>
              <a:rPr lang="hr-HR" dirty="0"/>
              <a:t>…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1C7CE06-4468-43FC-B0BD-2D75C3350513}"/>
              </a:ext>
            </a:extLst>
          </p:cNvPr>
          <p:cNvSpPr txBox="1"/>
          <p:nvPr/>
        </p:nvSpPr>
        <p:spPr>
          <a:xfrm>
            <a:off x="1661020" y="547418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..</a:t>
            </a:r>
          </a:p>
        </p:txBody>
      </p:sp>
      <p:pic>
        <p:nvPicPr>
          <p:cNvPr id="7170" name="Picture 2" descr="Hatsune Miku Exclusive Life Size Vinyls | My-Wall">
            <a:extLst>
              <a:ext uri="{FF2B5EF4-FFF2-40B4-BE49-F238E27FC236}">
                <a16:creationId xmlns:a16="http://schemas.microsoft.com/office/drawing/2014/main" id="{AFAD2F3E-F180-41D1-A33E-7763FBDAF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810" y="2217084"/>
            <a:ext cx="2423831" cy="24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p/Stars by K/DA &amp; Madison Beer &amp; (G)I-DLE on Amazon Music - Amazon.com">
            <a:extLst>
              <a:ext uri="{FF2B5EF4-FFF2-40B4-BE49-F238E27FC236}">
                <a16:creationId xmlns:a16="http://schemas.microsoft.com/office/drawing/2014/main" id="{35D534AA-AEB6-4E09-8E0C-4F9F065BD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74" y="3148261"/>
            <a:ext cx="2499919" cy="24999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4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BA7C7A-1281-4B8C-9919-A8FF4C83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Postani glazbenik/</a:t>
            </a:r>
            <a:r>
              <a:rPr lang="hr-HR" dirty="0" err="1"/>
              <a:t>ca</a:t>
            </a:r>
            <a:r>
              <a:rPr lang="hr-HR" dirty="0"/>
              <a:t> 21. stoljeća!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F33836-F3B5-44C6-9805-84F938414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midi.city</a:t>
            </a:r>
            <a:r>
              <a:rPr lang="en-US" dirty="0">
                <a:hlinkClick r:id="rId2"/>
              </a:rPr>
              <a:t> - free online synth instrument</a:t>
            </a:r>
            <a:endParaRPr lang="hr-HR" dirty="0"/>
          </a:p>
          <a:p>
            <a:r>
              <a:rPr lang="en-US" dirty="0">
                <a:hlinkClick r:id="rId3"/>
              </a:rPr>
              <a:t>Chrome Music Lab (chromeexperiments.com)</a:t>
            </a:r>
            <a:endParaRPr lang="hr-HR" dirty="0"/>
          </a:p>
        </p:txBody>
      </p:sp>
      <p:pic>
        <p:nvPicPr>
          <p:cNvPr id="8194" name="Picture 2" descr="GLAZBENA UMJETNOST: Poziv na radionicu Chrome Music Lab | FRANzine">
            <a:extLst>
              <a:ext uri="{FF2B5EF4-FFF2-40B4-BE49-F238E27FC236}">
                <a16:creationId xmlns:a16="http://schemas.microsoft.com/office/drawing/2014/main" id="{11E5BF8F-280B-4492-B1C7-F53896A5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5" y="3788444"/>
            <a:ext cx="4843244" cy="27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7DDCCA3D-2B14-4BB3-8561-F589A7E66460}"/>
              </a:ext>
            </a:extLst>
          </p:cNvPr>
          <p:cNvGrpSpPr/>
          <p:nvPr/>
        </p:nvGrpSpPr>
        <p:grpSpPr>
          <a:xfrm>
            <a:off x="6384022" y="4211092"/>
            <a:ext cx="4504888" cy="2098268"/>
            <a:chOff x="7441035" y="4412609"/>
            <a:chExt cx="4504888" cy="2098268"/>
          </a:xfrm>
        </p:grpSpPr>
        <p:sp>
          <p:nvSpPr>
            <p:cNvPr id="4" name="Pravokutnik 3">
              <a:extLst>
                <a:ext uri="{FF2B5EF4-FFF2-40B4-BE49-F238E27FC236}">
                  <a16:creationId xmlns:a16="http://schemas.microsoft.com/office/drawing/2014/main" id="{BA4A38AF-2E50-4CDC-BEF5-514DBC2B7C97}"/>
                </a:ext>
              </a:extLst>
            </p:cNvPr>
            <p:cNvSpPr/>
            <p:nvPr/>
          </p:nvSpPr>
          <p:spPr>
            <a:xfrm>
              <a:off x="7441035" y="4412609"/>
              <a:ext cx="4504888" cy="2098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7" name="Picture 4" descr="midi.city -- online synthesizer -- community - discussion, bug reports,  feature requests, etc.">
              <a:extLst>
                <a:ext uri="{FF2B5EF4-FFF2-40B4-BE49-F238E27FC236}">
                  <a16:creationId xmlns:a16="http://schemas.microsoft.com/office/drawing/2014/main" id="{165C743A-5EED-41C6-AB91-0E891E6DE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607" y="4977075"/>
              <a:ext cx="4173744" cy="119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937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15502-4E12-43EB-B6C7-93B20311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64" y="1821082"/>
            <a:ext cx="10177272" cy="2990088"/>
          </a:xfrm>
        </p:spPr>
        <p:txBody>
          <a:bodyPr/>
          <a:lstStyle/>
          <a:p>
            <a:r>
              <a:rPr lang="hr-HR" dirty="0"/>
              <a:t>HVALA NA PAŽNJI!!!</a:t>
            </a:r>
            <a:br>
              <a:rPr lang="hr-HR" dirty="0"/>
            </a:br>
            <a:r>
              <a:rPr lang="hr-HR" dirty="0"/>
              <a:t>I uživajte u elektroničkoj glazbi!</a:t>
            </a:r>
          </a:p>
        </p:txBody>
      </p:sp>
      <p:pic>
        <p:nvPicPr>
          <p:cNvPr id="9218" name="Picture 2" descr="Music Emoji Png - #emoji #emojis #emojisticker #headphones  #headphonesemoji, Transparent Png (#2271722), PNG Images on PngArea">
            <a:extLst>
              <a:ext uri="{FF2B5EF4-FFF2-40B4-BE49-F238E27FC236}">
                <a16:creationId xmlns:a16="http://schemas.microsoft.com/office/drawing/2014/main" id="{5C699222-1045-4CF3-818E-722F97BA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82" y="143367"/>
            <a:ext cx="2223053" cy="19825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ultiple Musical Notes | Stiker lucu, Halaman buku, Musik">
            <a:extLst>
              <a:ext uri="{FF2B5EF4-FFF2-40B4-BE49-F238E27FC236}">
                <a16:creationId xmlns:a16="http://schemas.microsoft.com/office/drawing/2014/main" id="{FF6F8240-8B26-442E-934F-311D6AAC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519" y="587984"/>
            <a:ext cx="3123133" cy="30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J Emoji &quot; Poster by HippoEmo | Redbubble">
            <a:extLst>
              <a:ext uri="{FF2B5EF4-FFF2-40B4-BE49-F238E27FC236}">
                <a16:creationId xmlns:a16="http://schemas.microsoft.com/office/drawing/2014/main" id="{06146F92-9556-4C3D-B139-7DC3FDB29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8574" r="14975" b="8574"/>
          <a:stretch/>
        </p:blipFill>
        <p:spPr bwMode="auto">
          <a:xfrm>
            <a:off x="6020500" y="3750633"/>
            <a:ext cx="2469848" cy="29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2D16DC-F337-49F6-BA73-18A238E0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Elektronička glazba i glazbala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DAB3488-ADB1-4DE0-B982-8ED44FBEE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285" y="2301520"/>
            <a:ext cx="5763404" cy="4007840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/>
              <a:t>Elektronička glazba </a:t>
            </a:r>
            <a:r>
              <a:rPr lang="hr-HR" dirty="0"/>
              <a:t>je glazba koja nastaje pomoću elektroničkih uređaja (elektroničkih glazbala)</a:t>
            </a:r>
          </a:p>
          <a:p>
            <a:r>
              <a:rPr lang="hr-HR" dirty="0" err="1"/>
              <a:t>Sintisajzer</a:t>
            </a:r>
            <a:r>
              <a:rPr lang="hr-HR" dirty="0"/>
              <a:t> (analogni i digitalni) i klavijature, elektronske orgulje, električna violina, </a:t>
            </a:r>
            <a:r>
              <a:rPr lang="hr-HR" dirty="0" err="1"/>
              <a:t>theremin</a:t>
            </a:r>
            <a:r>
              <a:rPr lang="hr-HR" dirty="0"/>
              <a:t>,  moderna elektronička glazbala</a:t>
            </a:r>
          </a:p>
          <a:p>
            <a:r>
              <a:rPr lang="hr-HR" dirty="0"/>
              <a:t>Magnetofoni </a:t>
            </a:r>
          </a:p>
          <a:p>
            <a:r>
              <a:rPr lang="hr-HR" dirty="0"/>
              <a:t>Skladatelji, </a:t>
            </a:r>
            <a:r>
              <a:rPr lang="hr-HR" dirty="0" err="1"/>
              <a:t>tonmajstori</a:t>
            </a:r>
            <a:r>
              <a:rPr lang="hr-HR" dirty="0"/>
              <a:t> i elektrotehničari</a:t>
            </a:r>
          </a:p>
          <a:p>
            <a:endParaRPr lang="hr-HR" dirty="0"/>
          </a:p>
        </p:txBody>
      </p:sp>
      <p:pic>
        <p:nvPicPr>
          <p:cNvPr id="1026" name="Picture 2" descr="Sintesajzer – Wikipedija">
            <a:extLst>
              <a:ext uri="{FF2B5EF4-FFF2-40B4-BE49-F238E27FC236}">
                <a16:creationId xmlns:a16="http://schemas.microsoft.com/office/drawing/2014/main" id="{E3C0D655-48C1-4CC2-9F8E-2436B70C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08" y="2479951"/>
            <a:ext cx="2672411" cy="189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dioPro | Icon iKeyboard 4X MIDI kontroler klavijatura">
            <a:extLst>
              <a:ext uri="{FF2B5EF4-FFF2-40B4-BE49-F238E27FC236}">
                <a16:creationId xmlns:a16="http://schemas.microsoft.com/office/drawing/2014/main" id="{61A85D02-DE82-43C6-9222-D7EFEFA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65" y="4378048"/>
            <a:ext cx="3744374" cy="206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F6EE73-5CA1-4FD9-9E66-58B6AA19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rade elektronička glazbala?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5BB18F3-76C0-45F2-B9BC-2344D710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Proizvode zvuk </a:t>
            </a:r>
            <a:r>
              <a:rPr lang="hr-HR" b="1" dirty="0"/>
              <a:t>isključivo elektronički</a:t>
            </a:r>
          </a:p>
          <a:p>
            <a:r>
              <a:rPr lang="hr-HR" dirty="0"/>
              <a:t>Tranzistori, integrirani krugovi</a:t>
            </a:r>
          </a:p>
        </p:txBody>
      </p:sp>
      <p:pic>
        <p:nvPicPr>
          <p:cNvPr id="2050" name="Picture 2" descr="Video: Inside the Studio (and Instruments) of China's Electronic Music  Pioneer">
            <a:extLst>
              <a:ext uri="{FF2B5EF4-FFF2-40B4-BE49-F238E27FC236}">
                <a16:creationId xmlns:a16="http://schemas.microsoft.com/office/drawing/2014/main" id="{516C1B7F-5F7E-4532-B072-B6B8DD274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917" y="3163823"/>
            <a:ext cx="3216479" cy="3216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ok inside Electronic Devices - dummies">
            <a:extLst>
              <a:ext uri="{FF2B5EF4-FFF2-40B4-BE49-F238E27FC236}">
                <a16:creationId xmlns:a16="http://schemas.microsoft.com/office/drawing/2014/main" id="{D8F22FB2-2704-4BF7-9D16-465D3F65E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97" y="3716553"/>
            <a:ext cx="2031530" cy="2782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FFD7EA-7729-48EB-8328-B169EE63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Razvoj elektroničkih glazbala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CEA2E8-F578-4B99-ADEC-2C97D714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78024"/>
            <a:ext cx="5226509" cy="4191224"/>
          </a:xfrm>
        </p:spPr>
        <p:txBody>
          <a:bodyPr>
            <a:normAutofit fontScale="85000" lnSpcReduction="10000"/>
          </a:bodyPr>
          <a:lstStyle/>
          <a:p>
            <a:r>
              <a:rPr lang="hr-HR" dirty="0"/>
              <a:t>18. st. – modificiranje akustičnih glazbala</a:t>
            </a:r>
          </a:p>
          <a:p>
            <a:r>
              <a:rPr lang="hr-HR" dirty="0"/>
              <a:t>Kraj 19. st. – pojava prvih glazbala koje proizvode ton pomoću struje</a:t>
            </a:r>
          </a:p>
          <a:p>
            <a:r>
              <a:rPr lang="hr-HR" dirty="0" err="1"/>
              <a:t>Delabordovo</a:t>
            </a:r>
            <a:r>
              <a:rPr lang="hr-HR" dirty="0"/>
              <a:t> električno čembalo </a:t>
            </a:r>
            <a:r>
              <a:rPr lang="hr-HR" b="0" i="0" dirty="0">
                <a:effectLst/>
              </a:rPr>
              <a:t>(1861.), </a:t>
            </a:r>
            <a:r>
              <a:rPr lang="hr-HR" dirty="0" err="1"/>
              <a:t>Grayev</a:t>
            </a:r>
            <a:r>
              <a:rPr lang="hr-HR" dirty="0"/>
              <a:t> </a:t>
            </a:r>
            <a:r>
              <a:rPr lang="hr-HR" dirty="0" err="1"/>
              <a:t>elektroharmonijski</a:t>
            </a:r>
            <a:r>
              <a:rPr lang="hr-HR" dirty="0"/>
              <a:t> glasovir</a:t>
            </a:r>
            <a:r>
              <a:rPr lang="hr-HR" b="0" i="0" dirty="0">
                <a:effectLst/>
              </a:rPr>
              <a:t> (1876.) i </a:t>
            </a:r>
            <a:r>
              <a:rPr lang="hr-HR" dirty="0" err="1"/>
              <a:t>Cahilov</a:t>
            </a:r>
            <a:r>
              <a:rPr lang="hr-HR" dirty="0"/>
              <a:t> orijaški </a:t>
            </a:r>
            <a:r>
              <a:rPr lang="hr-HR" dirty="0" err="1"/>
              <a:t>telharmonij</a:t>
            </a:r>
            <a:r>
              <a:rPr lang="hr-HR" b="0" i="0" dirty="0">
                <a:effectLst/>
              </a:rPr>
              <a:t> (1906.) i </a:t>
            </a:r>
            <a:r>
              <a:rPr lang="hr-HR" b="1" i="0" dirty="0" err="1">
                <a:effectLst/>
              </a:rPr>
              <a:t>Martenotovi</a:t>
            </a:r>
            <a:r>
              <a:rPr lang="hr-HR" b="1" i="0" dirty="0">
                <a:effectLst/>
              </a:rPr>
              <a:t> valovi (1928.)</a:t>
            </a:r>
          </a:p>
          <a:p>
            <a:endParaRPr lang="hr-HR" dirty="0"/>
          </a:p>
        </p:txBody>
      </p:sp>
      <p:pic>
        <p:nvPicPr>
          <p:cNvPr id="4098" name="Picture 2" descr="Matica hrvatska - Vijenac 564 - Hammond u jazzu">
            <a:extLst>
              <a:ext uri="{FF2B5EF4-FFF2-40B4-BE49-F238E27FC236}">
                <a16:creationId xmlns:a16="http://schemas.microsoft.com/office/drawing/2014/main" id="{5BBDFE9E-A635-4F3D-81BA-0E430E52A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81" y="2554273"/>
            <a:ext cx="41719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2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8308AC-46DC-4EB0-8998-FB9CBDCC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69FA2A-503B-4C5A-AEF7-0CA64B53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548640"/>
            <a:ext cx="10168128" cy="3694176"/>
          </a:xfrm>
        </p:spPr>
        <p:txBody>
          <a:bodyPr>
            <a:normAutofit lnSpcReduction="10000"/>
          </a:bodyPr>
          <a:lstStyle/>
          <a:p>
            <a:r>
              <a:rPr lang="hr-HR" dirty="0" err="1"/>
              <a:t>Martenotovi</a:t>
            </a:r>
            <a:r>
              <a:rPr lang="hr-HR" dirty="0"/>
              <a:t> valovi – prvi uređaj koji ima obilježja današnjih elektroničkih glazbala, ponekad ga susrećemo i danas</a:t>
            </a:r>
          </a:p>
          <a:p>
            <a:endParaRPr lang="hr-HR" dirty="0"/>
          </a:p>
          <a:p>
            <a:r>
              <a:rPr lang="hr-HR" dirty="0"/>
              <a:t>60-ih godina 20. stoljeća – Robert </a:t>
            </a:r>
            <a:r>
              <a:rPr lang="hr-HR" dirty="0" err="1"/>
              <a:t>Moog</a:t>
            </a:r>
            <a:r>
              <a:rPr lang="hr-HR" dirty="0"/>
              <a:t> – prvi </a:t>
            </a:r>
            <a:r>
              <a:rPr lang="hr-HR" dirty="0" err="1"/>
              <a:t>sintisajzer</a:t>
            </a:r>
            <a:endParaRPr lang="hr-HR" dirty="0"/>
          </a:p>
          <a:p>
            <a:r>
              <a:rPr lang="hr-HR" dirty="0"/>
              <a:t>70. godine – pojava prvih glazbenih skupina koje se bave isključivo elektroničkom glazbom (Pink Floyd, </a:t>
            </a:r>
            <a:r>
              <a:rPr lang="hr-HR" dirty="0" err="1"/>
              <a:t>Tangerine</a:t>
            </a:r>
            <a:r>
              <a:rPr lang="hr-HR" dirty="0"/>
              <a:t> </a:t>
            </a:r>
            <a:r>
              <a:rPr lang="hr-HR" dirty="0" err="1"/>
              <a:t>Dream</a:t>
            </a:r>
            <a:r>
              <a:rPr lang="hr-HR" dirty="0"/>
              <a:t>…)</a:t>
            </a:r>
          </a:p>
        </p:txBody>
      </p:sp>
      <p:pic>
        <p:nvPicPr>
          <p:cNvPr id="3074" name="Picture 2" descr="Martenotovi valovi | Proleksis enciklopedija">
            <a:extLst>
              <a:ext uri="{FF2B5EF4-FFF2-40B4-BE49-F238E27FC236}">
                <a16:creationId xmlns:a16="http://schemas.microsoft.com/office/drawing/2014/main" id="{C38C716D-4374-4560-A6B2-64BFE22DC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914" y="4037251"/>
            <a:ext cx="3400294" cy="2548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 descr="Pink Floyd: Live at Pompeii - Wikipedia">
            <a:extLst>
              <a:ext uri="{FF2B5EF4-FFF2-40B4-BE49-F238E27FC236}">
                <a16:creationId xmlns:a16="http://schemas.microsoft.com/office/drawing/2014/main" id="{89319748-5448-4B4A-AD01-49DCAF4DF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2" y="3581972"/>
            <a:ext cx="2095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angerine Dream's deepest trips - The Wire">
            <a:extLst>
              <a:ext uri="{FF2B5EF4-FFF2-40B4-BE49-F238E27FC236}">
                <a16:creationId xmlns:a16="http://schemas.microsoft.com/office/drawing/2014/main" id="{5FCEDF83-DB7D-4393-B7C5-77A679F9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0" y="3970006"/>
            <a:ext cx="2961193" cy="2319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99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861681-A514-4101-8137-96731D2B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Poznati skladatelji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09729-37A3-4B88-9738-75A53163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605724" cy="3694176"/>
          </a:xfrm>
        </p:spPr>
        <p:txBody>
          <a:bodyPr/>
          <a:lstStyle/>
          <a:p>
            <a:r>
              <a:rPr lang="hr-HR" b="0" i="0" dirty="0" err="1">
                <a:effectLst/>
              </a:rPr>
              <a:t>Karlheinz</a:t>
            </a:r>
            <a:r>
              <a:rPr lang="hr-HR" b="0" i="0" dirty="0">
                <a:effectLst/>
              </a:rPr>
              <a:t> </a:t>
            </a:r>
            <a:r>
              <a:rPr lang="hr-HR" b="0" i="0" dirty="0" err="1">
                <a:effectLst/>
              </a:rPr>
              <a:t>Stockhausen</a:t>
            </a:r>
            <a:r>
              <a:rPr lang="hr-HR" b="0" i="0" dirty="0">
                <a:effectLst/>
              </a:rPr>
              <a:t> – 20. st. – oblikovao elektroničku glazbu kakvu danas znamo</a:t>
            </a:r>
          </a:p>
          <a:p>
            <a:r>
              <a:rPr lang="hr-HR" dirty="0"/>
              <a:t>Jean Michel </a:t>
            </a:r>
            <a:r>
              <a:rPr lang="hr-HR" dirty="0" err="1"/>
              <a:t>Jarre</a:t>
            </a:r>
            <a:endParaRPr lang="hr-HR" dirty="0"/>
          </a:p>
          <a:p>
            <a:r>
              <a:rPr lang="hr-HR" b="0" i="0" dirty="0" err="1">
                <a:effectLst/>
              </a:rPr>
              <a:t>Kraftwerk</a:t>
            </a:r>
            <a:r>
              <a:rPr lang="hr-HR" b="0" i="0" dirty="0">
                <a:effectLst/>
              </a:rPr>
              <a:t> – prekretnica elektroničke glazbe </a:t>
            </a:r>
          </a:p>
          <a:p>
            <a:endParaRPr lang="hr-HR" dirty="0"/>
          </a:p>
        </p:txBody>
      </p:sp>
      <p:pic>
        <p:nvPicPr>
          <p:cNvPr id="1026" name="Picture 2" descr="Karlheinz Stockhausen - Wikipedia">
            <a:extLst>
              <a:ext uri="{FF2B5EF4-FFF2-40B4-BE49-F238E27FC236}">
                <a16:creationId xmlns:a16="http://schemas.microsoft.com/office/drawing/2014/main" id="{949F901C-9F5C-4592-8A8A-635F9E3B4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2324002"/>
            <a:ext cx="4057345" cy="2805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SAC President Jean-Michel Jarre Calls For “A Europe That Protects  Creation” | CISAC">
            <a:extLst>
              <a:ext uri="{FF2B5EF4-FFF2-40B4-BE49-F238E27FC236}">
                <a16:creationId xmlns:a16="http://schemas.microsoft.com/office/drawing/2014/main" id="{9D1F7463-6F77-4EAA-A601-620C123D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75" y="2589750"/>
            <a:ext cx="2663097" cy="32898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aftwerk - Wikidata">
            <a:extLst>
              <a:ext uri="{FF2B5EF4-FFF2-40B4-BE49-F238E27FC236}">
                <a16:creationId xmlns:a16="http://schemas.microsoft.com/office/drawing/2014/main" id="{1E002E6C-3FEB-438F-9136-3BFEC2DA5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85" y="2613954"/>
            <a:ext cx="6084117" cy="34223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4513C3-192B-4B14-A9AC-E2D9A51A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Sintisajzeri</a:t>
            </a:r>
            <a:r>
              <a:rPr lang="hr-HR" dirty="0"/>
              <a:t> i klavijature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477392-40FA-4774-AD53-383027BC8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Proizvode glazbu sintetičkim putem</a:t>
            </a:r>
          </a:p>
          <a:p>
            <a:r>
              <a:rPr lang="hr-HR" dirty="0"/>
              <a:t>Sastoje se od kontrolnog panela i zvučnika</a:t>
            </a:r>
          </a:p>
          <a:p>
            <a:r>
              <a:rPr lang="hr-HR" dirty="0"/>
              <a:t>Postoje dvije vrste sintesajzera: Digitalni i analogni</a:t>
            </a:r>
          </a:p>
          <a:p>
            <a:r>
              <a:rPr lang="hr-HR" dirty="0"/>
              <a:t>Analogni – tranzistori, diode</a:t>
            </a:r>
          </a:p>
          <a:p>
            <a:r>
              <a:rPr lang="hr-HR" dirty="0"/>
              <a:t>Digitalni - mikroprocesori</a:t>
            </a:r>
          </a:p>
        </p:txBody>
      </p:sp>
      <p:pic>
        <p:nvPicPr>
          <p:cNvPr id="2050" name="Picture 2" descr="KLAVIJATURA - najniža cijena">
            <a:extLst>
              <a:ext uri="{FF2B5EF4-FFF2-40B4-BE49-F238E27FC236}">
                <a16:creationId xmlns:a16="http://schemas.microsoft.com/office/drawing/2014/main" id="{8C43A45E-0A4C-47EF-8791-62A88229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53" y="4826178"/>
            <a:ext cx="4837127" cy="158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601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317D1-1D68-42C1-AC73-8647AD16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Električna violina i elektronske orgulje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E277FC-E994-4FBD-8637-571DF5F57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ELEKTRIČNA VIOLINA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B4EBB6-DD91-4004-86E2-B5B339449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952" y="3304273"/>
            <a:ext cx="4937760" cy="2968512"/>
          </a:xfrm>
        </p:spPr>
        <p:txBody>
          <a:bodyPr/>
          <a:lstStyle/>
          <a:p>
            <a:r>
              <a:rPr lang="hr-HR" dirty="0"/>
              <a:t>Svira se gudalom i ima žice kao i obična violina</a:t>
            </a:r>
          </a:p>
          <a:p>
            <a:r>
              <a:rPr lang="hr-HR" dirty="0"/>
              <a:t>Titranje žica se prenosi do elektromagneta i time pojačava zvuk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503ACCA-4C0B-4DA7-BAEC-A9F19D033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ELEKTRONSKE ORGULJE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7935498-3483-470C-AF1A-AA3F3D1E0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3586629" cy="2968511"/>
          </a:xfrm>
        </p:spPr>
        <p:txBody>
          <a:bodyPr/>
          <a:lstStyle/>
          <a:p>
            <a:r>
              <a:rPr lang="hr-HR" dirty="0"/>
              <a:t>U potpunosti stvaraju ton pomoću elektronike</a:t>
            </a:r>
          </a:p>
          <a:p>
            <a:r>
              <a:rPr lang="hr-HR" dirty="0"/>
              <a:t>Nemaju cijevi, ali proizvode isti zvuk kao i crkvene orgulje</a:t>
            </a:r>
          </a:p>
        </p:txBody>
      </p:sp>
      <p:pic>
        <p:nvPicPr>
          <p:cNvPr id="3074" name="Picture 2" descr="Yamaha YSV104 RD">
            <a:extLst>
              <a:ext uri="{FF2B5EF4-FFF2-40B4-BE49-F238E27FC236}">
                <a16:creationId xmlns:a16="http://schemas.microsoft.com/office/drawing/2014/main" id="{D379E545-3C30-4561-A74C-9951C0A1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82" y="3986785"/>
            <a:ext cx="8191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lektro akustika">
            <a:extLst>
              <a:ext uri="{FF2B5EF4-FFF2-40B4-BE49-F238E27FC236}">
                <a16:creationId xmlns:a16="http://schemas.microsoft.com/office/drawing/2014/main" id="{92C02CA8-50D7-428D-9A5A-92AEC6EBB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07" y="456374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618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ADA0FE-AFCD-494A-B47A-FF079AE8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Theremin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B797F-802A-4155-80FF-9787AFA6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78023"/>
            <a:ext cx="6531697" cy="3947943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Izumio ga Leon </a:t>
            </a:r>
            <a:r>
              <a:rPr lang="hr-HR" dirty="0" err="1"/>
              <a:t>Theremin</a:t>
            </a:r>
            <a:r>
              <a:rPr lang="hr-HR" dirty="0"/>
              <a:t> 1919.</a:t>
            </a:r>
          </a:p>
          <a:p>
            <a:r>
              <a:rPr lang="hr-HR" dirty="0"/>
              <a:t>Jedino elektroničko glazbalo koje se svira bez doticaja</a:t>
            </a:r>
          </a:p>
          <a:p>
            <a:r>
              <a:rPr lang="hr-HR" dirty="0"/>
              <a:t>Sastoji se od dva radijska oscilatora i dvije antene</a:t>
            </a:r>
          </a:p>
          <a:p>
            <a:r>
              <a:rPr lang="hr-HR" dirty="0"/>
              <a:t>Robert </a:t>
            </a:r>
            <a:r>
              <a:rPr lang="hr-HR" dirty="0" err="1"/>
              <a:t>Moog</a:t>
            </a:r>
            <a:r>
              <a:rPr lang="hr-HR" dirty="0"/>
              <a:t> ga iskoristio pri gradnji prvog </a:t>
            </a:r>
            <a:r>
              <a:rPr lang="hr-HR" dirty="0" err="1"/>
              <a:t>sintisajzera</a:t>
            </a:r>
            <a:endParaRPr lang="hr-HR" dirty="0"/>
          </a:p>
          <a:p>
            <a:r>
              <a:rPr lang="hr-HR" dirty="0"/>
              <a:t>Koristi se za zvukove iz horor i ZF filmova</a:t>
            </a:r>
          </a:p>
          <a:p>
            <a:r>
              <a:rPr lang="hr-HR" dirty="0"/>
              <a:t>Svira se tako da svirač miče prstima oko dviju antena</a:t>
            </a:r>
          </a:p>
        </p:txBody>
      </p:sp>
      <p:pic>
        <p:nvPicPr>
          <p:cNvPr id="1026" name="Picture 2" descr="MOOG ETHERWAVE THEREMIN PLUS - Woodbrass.com">
            <a:extLst>
              <a:ext uri="{FF2B5EF4-FFF2-40B4-BE49-F238E27FC236}">
                <a16:creationId xmlns:a16="http://schemas.microsoft.com/office/drawing/2014/main" id="{A4CB8597-8C3E-4AE5-8690-37B5BFF6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65" y="249936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A212F"/>
      </a:dk2>
      <a:lt2>
        <a:srgbClr val="F0F3F1"/>
      </a:lt2>
      <a:accent1>
        <a:srgbClr val="E729C7"/>
      </a:accent1>
      <a:accent2>
        <a:srgbClr val="A617D5"/>
      </a:accent2>
      <a:accent3>
        <a:srgbClr val="6929E7"/>
      </a:accent3>
      <a:accent4>
        <a:srgbClr val="2837D8"/>
      </a:accent4>
      <a:accent5>
        <a:srgbClr val="2987E7"/>
      </a:accent5>
      <a:accent6>
        <a:srgbClr val="16BDCD"/>
      </a:accent6>
      <a:hlink>
        <a:srgbClr val="3F69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481</Words>
  <Application>Microsoft Office PowerPoint</Application>
  <PresentationFormat>Široki zaslon</PresentationFormat>
  <Paragraphs>86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0" baseType="lpstr">
      <vt:lpstr>Arial</vt:lpstr>
      <vt:lpstr>Avenir Next LT Pro</vt:lpstr>
      <vt:lpstr>Calibri</vt:lpstr>
      <vt:lpstr>AccentBoxVTI</vt:lpstr>
      <vt:lpstr>ELEKTRONIČKA GLAZBA I GLAZBALA</vt:lpstr>
      <vt:lpstr>Elektronička glazba i glazbala</vt:lpstr>
      <vt:lpstr>Kako rade elektronička glazbala?</vt:lpstr>
      <vt:lpstr>Razvoj elektroničkih glazbala</vt:lpstr>
      <vt:lpstr>PowerPoint prezentacija</vt:lpstr>
      <vt:lpstr>Poznati skladatelji</vt:lpstr>
      <vt:lpstr>Sintisajzeri i klavijature</vt:lpstr>
      <vt:lpstr>Električna violina i elektronske orgulje</vt:lpstr>
      <vt:lpstr>Theremin</vt:lpstr>
      <vt:lpstr>Moderna elektronička glazbala</vt:lpstr>
      <vt:lpstr>Podjela elektroničke glazbe</vt:lpstr>
      <vt:lpstr>Sampling i looping</vt:lpstr>
      <vt:lpstr>Elektronička glazba u pop glazbi</vt:lpstr>
      <vt:lpstr>Zanimljivosti – Računala glazbenici</vt:lpstr>
      <vt:lpstr>Postani glazbenik/ca 21. stoljeća!</vt:lpstr>
      <vt:lpstr>HVALA NA PAŽNJI!!! I uživajte u elektroničkoj glazbi!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ELEKTRONIČKA GLAZBALA</dc:title>
  <dc:creator>Jakov Grabar</dc:creator>
  <cp:lastModifiedBy>Jakov Grabar</cp:lastModifiedBy>
  <cp:revision>40</cp:revision>
  <dcterms:created xsi:type="dcterms:W3CDTF">2021-02-19T14:13:33Z</dcterms:created>
  <dcterms:modified xsi:type="dcterms:W3CDTF">2021-03-18T19:24:58Z</dcterms:modified>
</cp:coreProperties>
</file>