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7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41400"/>
            <a:ext cx="12192000" cy="4216400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None/>
            </a:pPr>
            <a:endParaRPr lang="en-US" sz="4400" b="0" cap="none" spc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tx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  <a:noFill/>
        </p:spPr>
        <p:txBody>
          <a:bodyPr anchor="b"/>
          <a:lstStyle>
            <a:lvl1pPr algn="ctr">
              <a:defRPr sz="6000" b="0" cap="none" spc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noFill/>
        </p:spPr>
        <p:txBody>
          <a:bodyPr/>
          <a:lstStyle>
            <a:lvl1pPr marL="0" indent="0" algn="ctr">
              <a:buNone/>
              <a:defRPr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B1E0-F476-4322-AA53-0018286DBC2F}" type="datetime1">
              <a:rPr lang="en-US" smtClean="0"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1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9944-B6E8-44FA-B3BC-28C8F3B97A63}" type="datetime1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5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6BA2A-22AB-40C3-A6FE-08AE8F5EAD50}" type="datetime1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8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9E97-DADD-4C08-B07A-21ABC2EC9C0C}" type="datetime1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1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6430-5DC0-47CA-BF30-F2CEF34F1CCC}" type="datetime1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2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E9D0-9F88-4809-9326-E87DB6BC4685}" type="datetime1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1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D937-36D5-440B-91A0-6786F6EDBFCD}" type="datetime1">
              <a:rPr lang="en-US" smtClean="0"/>
              <a:t>5/31/2021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5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D020A-2292-4331-AC54-713AADF8BC0C}" type="datetime1">
              <a:rPr lang="en-US" smtClean="0"/>
              <a:t>5/31/2021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A559-F34C-48D0-A2A2-37B0B078BBAB}" type="datetime1">
              <a:rPr lang="en-US" smtClean="0"/>
              <a:t>5/31/2021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6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B5B2-44EC-4F73-968D-750C1952CA62}" type="datetime1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3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9984-D554-4F72-BAB6-CB2CCA8D58F4}" type="datetime1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6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BCC73E2-E386-4A38-B838-238D9BA645F8}" type="datetime1">
              <a:rPr lang="en-US" smtClean="0"/>
              <a:pPr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5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 cap="none" spc="0">
          <a:ln w="0"/>
          <a:solidFill>
            <a:schemeClr val="tx2">
              <a:lumMod val="50000"/>
            </a:schemeClr>
          </a:solidFill>
          <a:effectLst>
            <a:outerShdw blurRad="38100" dist="19050" dir="2700000" algn="tl" rotWithShape="0">
              <a:schemeClr val="tx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C-u5WLJ9Yk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_D3VFfhvs4" TargetMode="External"/><Relationship Id="rId2" Type="http://schemas.openxmlformats.org/officeDocument/2006/relationships/hyperlink" Target="https://www.youtube.com/watch?v=EDwb9jOVRt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Pop glazba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Sara Sever, Bruna Popović i Ela </a:t>
            </a:r>
            <a:r>
              <a:rPr lang="hr-HR" dirty="0" err="1"/>
              <a:t>Čolja</a:t>
            </a:r>
            <a:endParaRPr lang="hr-HR" dirty="0"/>
          </a:p>
          <a:p>
            <a:r>
              <a:rPr lang="hr-HR" dirty="0"/>
              <a:t>8.a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F2881-45A2-4D52-ADFD-DCC76D64F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Britney Spears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9C122-5FF1-419C-A5FD-A262D989B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Pop princeza</a:t>
            </a:r>
          </a:p>
          <a:p>
            <a:r>
              <a:rPr lang="hr-HR" dirty="0">
                <a:latin typeface="Arial" panose="020B0604020202020204" pitchFamily="34" charset="0"/>
              </a:rPr>
              <a:t>2. prosinca</a:t>
            </a:r>
            <a:r>
              <a:rPr lang="hr-HR" b="0" i="0" dirty="0">
                <a:effectLst/>
                <a:latin typeface="Arial" panose="020B0604020202020204" pitchFamily="34" charset="0"/>
              </a:rPr>
              <a:t> </a:t>
            </a:r>
            <a:r>
              <a:rPr lang="hr-HR" dirty="0">
                <a:latin typeface="Arial" panose="020B0604020202020204" pitchFamily="34" charset="0"/>
              </a:rPr>
              <a:t>1981.</a:t>
            </a:r>
          </a:p>
          <a:p>
            <a:r>
              <a:rPr lang="hr-HR" dirty="0">
                <a:latin typeface="Arial" panose="020B0604020202020204" pitchFamily="34" charset="0"/>
              </a:rPr>
              <a:t>na 6. mjestu </a:t>
            </a:r>
            <a:r>
              <a:rPr lang="hr-HR" dirty="0" err="1">
                <a:latin typeface="Arial" panose="020B0604020202020204" pitchFamily="34" charset="0"/>
              </a:rPr>
              <a:t>Forbesove</a:t>
            </a:r>
            <a:r>
              <a:rPr lang="hr-HR" dirty="0">
                <a:latin typeface="Arial" panose="020B0604020202020204" pitchFamily="34" charset="0"/>
              </a:rPr>
              <a:t> liste 100 </a:t>
            </a:r>
          </a:p>
          <a:p>
            <a:pPr marL="0" indent="0">
              <a:buNone/>
            </a:pPr>
            <a:r>
              <a:rPr lang="hr-HR" dirty="0">
                <a:latin typeface="Arial" panose="020B0604020202020204" pitchFamily="34" charset="0"/>
              </a:rPr>
              <a:t>najpoznatijih slavnih osoba na svijetu</a:t>
            </a:r>
          </a:p>
          <a:p>
            <a:r>
              <a:rPr lang="pt-BR" dirty="0"/>
              <a:t>2012. godine se našla na 1. prvom mjestu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>
                <a:hlinkClick r:id="rId2"/>
              </a:rPr>
              <a:t>https://www.youtube.com/watch?v=C-u5WLJ9Yk4</a:t>
            </a:r>
            <a:endParaRPr lang="hr-HR" dirty="0"/>
          </a:p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F4EC9D-1661-432C-97DA-F5F0DA27A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1743" y="2006353"/>
            <a:ext cx="2160791" cy="325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3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651F06-9A34-4EF1-AC4E-E50F97471A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5017" y="68263"/>
            <a:ext cx="8961966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45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D0F01-23D9-4B41-BA03-99A6997CB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je pop glazba?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7E94A-AD2D-4716-84FC-91E747E4F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>
                <a:latin typeface="Arial" panose="020B0604020202020204" pitchFamily="34" charset="0"/>
              </a:rPr>
              <a:t>v</a:t>
            </a:r>
            <a:r>
              <a:rPr lang="hr-HR" b="0" i="0" dirty="0">
                <a:effectLst/>
                <a:latin typeface="Arial" panose="020B0604020202020204" pitchFamily="34" charset="0"/>
              </a:rPr>
              <a:t>rsta glazbe</a:t>
            </a:r>
          </a:p>
          <a:p>
            <a:r>
              <a:rPr lang="hr-HR" b="0" i="0" dirty="0">
                <a:effectLst/>
                <a:latin typeface="Arial" panose="020B0604020202020204" pitchFamily="34" charset="0"/>
              </a:rPr>
              <a:t>sadrži jednostavne, pamtljive </a:t>
            </a:r>
            <a:r>
              <a:rPr lang="hr-HR" dirty="0">
                <a:latin typeface="Arial" panose="020B0604020202020204" pitchFamily="34" charset="0"/>
              </a:rPr>
              <a:t>melodije</a:t>
            </a:r>
            <a:r>
              <a:rPr lang="hr-HR" b="0" i="0" strike="noStrike" dirty="0">
                <a:effectLst/>
                <a:latin typeface="Arial" panose="020B0604020202020204" pitchFamily="34" charset="0"/>
              </a:rPr>
              <a:t> </a:t>
            </a:r>
            <a:r>
              <a:rPr lang="hr-HR" b="0" i="0" dirty="0">
                <a:effectLst/>
                <a:latin typeface="Arial" panose="020B0604020202020204" pitchFamily="34" charset="0"/>
              </a:rPr>
              <a:t>s </a:t>
            </a:r>
            <a:r>
              <a:rPr lang="hr-HR" dirty="0">
                <a:latin typeface="Arial" panose="020B0604020202020204" pitchFamily="34" charset="0"/>
              </a:rPr>
              <a:t>refrenima</a:t>
            </a:r>
          </a:p>
          <a:p>
            <a:r>
              <a:rPr lang="hr-HR" b="0" i="0" dirty="0">
                <a:effectLst/>
                <a:latin typeface="Arial" panose="020B0604020202020204" pitchFamily="34" charset="0"/>
              </a:rPr>
              <a:t>imaju jednu ili više glazbenih, </a:t>
            </a:r>
            <a:r>
              <a:rPr lang="hr-HR" dirty="0">
                <a:latin typeface="Arial" panose="020B0604020202020204" pitchFamily="34" charset="0"/>
              </a:rPr>
              <a:t>ritmičkih </a:t>
            </a:r>
            <a:r>
              <a:rPr lang="hr-HR" b="0" i="0" dirty="0">
                <a:effectLst/>
                <a:latin typeface="Arial" panose="020B0604020202020204" pitchFamily="34" charset="0"/>
              </a:rPr>
              <a:t>ili </a:t>
            </a:r>
            <a:r>
              <a:rPr lang="hr-HR" dirty="0">
                <a:latin typeface="Arial" panose="020B0604020202020204" pitchFamily="34" charset="0"/>
              </a:rPr>
              <a:t>vokalnih</a:t>
            </a:r>
            <a:r>
              <a:rPr lang="hr-HR" b="0" i="0" dirty="0">
                <a:effectLst/>
                <a:latin typeface="Arial" panose="020B0604020202020204" pitchFamily="34" charset="0"/>
              </a:rPr>
              <a:t> zamisli</a:t>
            </a:r>
          </a:p>
          <a:p>
            <a:r>
              <a:rPr lang="hr-H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pristupačna je svakome, čak i glazbenom početniku</a:t>
            </a: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A8090E-EC5E-413B-806D-8E5CB7562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001294"/>
            <a:ext cx="4867922" cy="201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2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127B9-8200-4777-9899-06B857D1A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Povijest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EA362-D670-49FC-B694-DD771F981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Arial Nova" panose="020B0604020202020204" pitchFamily="34" charset="0"/>
              </a:rPr>
              <a:t>1950. </a:t>
            </a:r>
          </a:p>
          <a:p>
            <a:r>
              <a:rPr lang="hr-HR" dirty="0">
                <a:latin typeface="Arial Nova" panose="020B0604020202020204" pitchFamily="34" charset="0"/>
              </a:rPr>
              <a:t>Sjedinjene Američke Države </a:t>
            </a:r>
          </a:p>
          <a:p>
            <a:r>
              <a:rPr lang="hr-HR" b="0" i="0" dirty="0">
                <a:solidFill>
                  <a:srgbClr val="202122"/>
                </a:solidFill>
                <a:effectLst/>
                <a:latin typeface="Arial Nova" panose="020B0604020202020204" pitchFamily="34" charset="0"/>
              </a:rPr>
              <a:t>veliki utjecaj na mlade</a:t>
            </a:r>
          </a:p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1F2456-0559-4094-B848-7EE342AEE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600" y="2849733"/>
            <a:ext cx="4703544" cy="293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0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216BA-BADD-43F0-B6E1-2E28A29F3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337"/>
            <a:ext cx="10515600" cy="1325563"/>
          </a:xfrm>
        </p:spPr>
        <p:txBody>
          <a:bodyPr/>
          <a:lstStyle/>
          <a:p>
            <a:r>
              <a:rPr lang="hr-HR" dirty="0"/>
              <a:t>Instrumenti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C1B3E-B21A-4997-AE79-268B3946E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Arial" panose="020B0604020202020204" pitchFamily="34" charset="0"/>
              </a:rPr>
              <a:t>električna gitara</a:t>
            </a:r>
          </a:p>
          <a:p>
            <a:r>
              <a:rPr lang="hr-HR" dirty="0">
                <a:latin typeface="Arial" panose="020B0604020202020204" pitchFamily="34" charset="0"/>
              </a:rPr>
              <a:t>bas gitara</a:t>
            </a:r>
          </a:p>
          <a:p>
            <a:r>
              <a:rPr lang="hr-HR" dirty="0">
                <a:latin typeface="Arial" panose="020B0604020202020204" pitchFamily="34" charset="0"/>
              </a:rPr>
              <a:t>bubnjevi</a:t>
            </a:r>
          </a:p>
          <a:p>
            <a:r>
              <a:rPr lang="hr-HR" dirty="0" err="1">
                <a:latin typeface="Arial" panose="020B0604020202020204" pitchFamily="34" charset="0"/>
              </a:rPr>
              <a:t>sintisajzer</a:t>
            </a:r>
            <a:endParaRPr lang="hr-HR" dirty="0">
              <a:latin typeface="Arial" panose="020B0604020202020204" pitchFamily="34" charset="0"/>
            </a:endParaRPr>
          </a:p>
          <a:p>
            <a:r>
              <a:rPr lang="hr-HR" dirty="0">
                <a:latin typeface="Arial" panose="020B0604020202020204" pitchFamily="34" charset="0"/>
              </a:rPr>
              <a:t>klavijature</a:t>
            </a:r>
          </a:p>
          <a:p>
            <a:r>
              <a:rPr lang="hr-HR" b="0" i="0" dirty="0">
                <a:effectLst/>
                <a:latin typeface="Arial" panose="020B0604020202020204" pitchFamily="34" charset="0"/>
              </a:rPr>
              <a:t>ritam mašina – </a:t>
            </a:r>
            <a:r>
              <a:rPr lang="hr-HR" b="0" i="0" dirty="0" err="1">
                <a:effectLst/>
                <a:latin typeface="Arial" panose="020B0604020202020204" pitchFamily="34" charset="0"/>
              </a:rPr>
              <a:t>sequencer</a:t>
            </a:r>
            <a:endParaRPr lang="hr-HR" b="0" i="0" dirty="0">
              <a:effectLst/>
              <a:latin typeface="Arial" panose="020B0604020202020204" pitchFamily="34" charset="0"/>
            </a:endParaRPr>
          </a:p>
          <a:p>
            <a:r>
              <a:rPr lang="hr-HR" b="0" i="0" dirty="0" err="1">
                <a:effectLst/>
                <a:latin typeface="Arial" panose="020B0604020202020204" pitchFamily="34" charset="0"/>
              </a:rPr>
              <a:t>sampler</a:t>
            </a:r>
            <a:endParaRPr lang="hr-HR" b="0" i="0" dirty="0">
              <a:effectLst/>
              <a:latin typeface="Arial" panose="020B0604020202020204" pitchFamily="34" charset="0"/>
            </a:endParaRPr>
          </a:p>
          <a:p>
            <a:r>
              <a:rPr lang="hr-HR" dirty="0">
                <a:latin typeface="Arial" panose="020B0604020202020204" pitchFamily="34" charset="0"/>
              </a:rPr>
              <a:t>vokali</a:t>
            </a: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DA1326-9E6C-4F78-BFD5-2034ACDE6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635" y="2248578"/>
            <a:ext cx="4673908" cy="35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1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33D32-0C2B-44B9-B3F0-2CA829BB0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Popularnost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29263-8EAF-48BD-B502-999014FA2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2056"/>
            <a:ext cx="10515600" cy="4351338"/>
          </a:xfrm>
        </p:spPr>
        <p:txBody>
          <a:bodyPr/>
          <a:lstStyle/>
          <a:p>
            <a:r>
              <a:rPr lang="hr-HR" dirty="0">
                <a:latin typeface="Arial Nova" panose="020B0504020202020204" pitchFamily="34" charset="0"/>
              </a:rPr>
              <a:t>velika popularnost </a:t>
            </a:r>
          </a:p>
          <a:p>
            <a:r>
              <a:rPr lang="sv-SE" dirty="0">
                <a:latin typeface="Arial Nova" panose="020B0504020202020204" pitchFamily="34" charset="0"/>
              </a:rPr>
              <a:t>Buddya Hollyja</a:t>
            </a:r>
            <a:r>
              <a:rPr lang="sv-SE" b="0" i="0" dirty="0">
                <a:effectLst/>
                <a:latin typeface="Arial Nova" panose="020B0504020202020204" pitchFamily="34" charset="0"/>
              </a:rPr>
              <a:t> i </a:t>
            </a:r>
            <a:r>
              <a:rPr lang="sv-SE" dirty="0">
                <a:latin typeface="Arial Nova" panose="020B0504020202020204" pitchFamily="34" charset="0"/>
              </a:rPr>
              <a:t>Elvisa Presleya</a:t>
            </a:r>
            <a:endParaRPr lang="hr-HR" dirty="0">
              <a:latin typeface="Arial Nova" panose="020B0504020202020204" pitchFamily="34" charset="0"/>
            </a:endParaRPr>
          </a:p>
          <a:p>
            <a:r>
              <a:rPr lang="hr-HR" b="0" i="0" dirty="0">
                <a:solidFill>
                  <a:srgbClr val="202122"/>
                </a:solidFill>
                <a:effectLst/>
                <a:latin typeface="Arial Nova" panose="020B0504020202020204" pitchFamily="34" charset="0"/>
              </a:rPr>
              <a:t>prodaja gitara dosegla je svoj vrhunac</a:t>
            </a:r>
          </a:p>
          <a:p>
            <a:endParaRPr lang="hr-HR" dirty="0">
              <a:latin typeface="Arial Nova" panose="020B05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5081C7-728E-4E6D-8F1C-25779F667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841" y="3555409"/>
            <a:ext cx="6212333" cy="259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7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EDED5-7371-43E8-9120-94268AD26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Buddy Holly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EF0C1-6C88-493A-9FA6-73C3BE7EF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Charles </a:t>
            </a:r>
            <a:r>
              <a:rPr lang="hr-HR" dirty="0" err="1"/>
              <a:t>Hardin</a:t>
            </a:r>
            <a:r>
              <a:rPr lang="hr-HR" dirty="0"/>
              <a:t> </a:t>
            </a:r>
            <a:r>
              <a:rPr lang="hr-HR" dirty="0" err="1"/>
              <a:t>Holley</a:t>
            </a:r>
            <a:endParaRPr lang="hr-HR" dirty="0"/>
          </a:p>
          <a:p>
            <a:r>
              <a:rPr lang="hr-HR" dirty="0"/>
              <a:t> 7. rujna 1936. - 3. veljače 1959.</a:t>
            </a:r>
          </a:p>
          <a:p>
            <a:r>
              <a:rPr lang="hr-HR" dirty="0"/>
              <a:t>američki pjevač i gitarist</a:t>
            </a:r>
          </a:p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66D90E-5026-4427-921F-1B378D6AA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999" y="2196306"/>
            <a:ext cx="4010752" cy="358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B16EA-0600-4FA6-85AA-35DA110B1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dirty="0"/>
            </a:br>
            <a:r>
              <a:rPr lang="hr-HR" dirty="0"/>
              <a:t>Elvis Presley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FB254-ED04-4CFD-9903-3D613F76C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i="0" dirty="0">
                <a:effectLst/>
                <a:latin typeface="Arial" panose="020B0604020202020204" pitchFamily="34" charset="0"/>
              </a:rPr>
              <a:t>Elvis Aaron Presley</a:t>
            </a:r>
          </a:p>
          <a:p>
            <a:r>
              <a:rPr lang="hr-HR" i="0" dirty="0">
                <a:effectLst/>
                <a:latin typeface="Arial" panose="020B0604020202020204" pitchFamily="34" charset="0"/>
              </a:rPr>
              <a:t> </a:t>
            </a:r>
            <a:r>
              <a:rPr lang="hr-HR" dirty="0">
                <a:latin typeface="Arial" panose="020B0604020202020204" pitchFamily="34" charset="0"/>
              </a:rPr>
              <a:t>8. siječnja</a:t>
            </a:r>
            <a:r>
              <a:rPr lang="hr-HR" i="0" dirty="0">
                <a:effectLst/>
                <a:latin typeface="Arial" panose="020B0604020202020204" pitchFamily="34" charset="0"/>
              </a:rPr>
              <a:t> </a:t>
            </a:r>
            <a:r>
              <a:rPr lang="hr-HR" dirty="0">
                <a:latin typeface="Arial" panose="020B0604020202020204" pitchFamily="34" charset="0"/>
              </a:rPr>
              <a:t>1935.</a:t>
            </a:r>
            <a:r>
              <a:rPr lang="hr-HR" i="0" dirty="0">
                <a:effectLst/>
                <a:latin typeface="Arial" panose="020B0604020202020204" pitchFamily="34" charset="0"/>
              </a:rPr>
              <a:t> – </a:t>
            </a:r>
            <a:r>
              <a:rPr lang="hr-HR" dirty="0">
                <a:latin typeface="Arial" panose="020B0604020202020204" pitchFamily="34" charset="0"/>
              </a:rPr>
              <a:t>16. kolovoza 1977.</a:t>
            </a:r>
          </a:p>
          <a:p>
            <a:r>
              <a:rPr lang="hr-HR" dirty="0"/>
              <a:t>američki glazbenik i skladatelj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8E0644-DA17-4993-B5C4-888DA5F50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3068" y="1961530"/>
            <a:ext cx="2583403" cy="39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9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D4117-B42F-4C32-9139-8F88AF8D6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Kraljevi popa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A7895-9CDD-40D8-B491-742ED8533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Michael Jackson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Madonna</a:t>
            </a:r>
          </a:p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91E276-A19D-4FE1-AFCF-3A3C5275F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176" y="2270610"/>
            <a:ext cx="2360023" cy="3461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7E27E9-24F2-4013-BBC0-3AEA564AB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044" y="2270610"/>
            <a:ext cx="2270877" cy="346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5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F12C3-150C-4A26-8539-C97A5CFFF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CCDD3-D3DB-4437-8CCE-3933FFC26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https://www.youtube.com/watch?v=EDwb9jOVRtU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>
                <a:hlinkClick r:id="rId3"/>
              </a:rPr>
              <a:t>https://www.youtube.com/watch?v=h_D3VFfhvs4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477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heet music design templat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1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heet music design slides.potx" id="{09D230C4-ED1F-4782-ABA0-B528A81E30C6}" vid="{782C1FB5-44AD-41D7-B4F1-9A54F55FAEF7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Sheet music design slides</Template>
  <TotalTime>70</TotalTime>
  <Words>205</Words>
  <Application>Microsoft Office PowerPoint</Application>
  <PresentationFormat>Widescreen</PresentationFormat>
  <Paragraphs>53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Arial Nova</vt:lpstr>
      <vt:lpstr>Sheet music design template</vt:lpstr>
      <vt:lpstr>Pop glazba</vt:lpstr>
      <vt:lpstr>Što je pop glazba?</vt:lpstr>
      <vt:lpstr>Povijest </vt:lpstr>
      <vt:lpstr>Instrumenti </vt:lpstr>
      <vt:lpstr>Popularnost</vt:lpstr>
      <vt:lpstr>Buddy Holly </vt:lpstr>
      <vt:lpstr> Elvis Presley </vt:lpstr>
      <vt:lpstr>Kraljevi popa</vt:lpstr>
      <vt:lpstr>PowerPoint Presentation</vt:lpstr>
      <vt:lpstr>Britney Spears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 glazba</dc:title>
  <dc:creator>HP home</dc:creator>
  <cp:lastModifiedBy>HP home</cp:lastModifiedBy>
  <cp:revision>13</cp:revision>
  <dcterms:created xsi:type="dcterms:W3CDTF">2021-05-31T13:12:00Z</dcterms:created>
  <dcterms:modified xsi:type="dcterms:W3CDTF">2021-05-31T14:22:34Z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74067200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